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4"/>
  </p:notesMasterIdLst>
  <p:sldIdLst>
    <p:sldId id="270" r:id="rId3"/>
    <p:sldId id="740" r:id="rId4"/>
    <p:sldId id="271" r:id="rId5"/>
    <p:sldId id="275" r:id="rId6"/>
    <p:sldId id="278" r:id="rId7"/>
    <p:sldId id="277" r:id="rId8"/>
    <p:sldId id="279" r:id="rId9"/>
    <p:sldId id="280" r:id="rId10"/>
    <p:sldId id="282" r:id="rId11"/>
    <p:sldId id="283" r:id="rId12"/>
    <p:sldId id="404" r:id="rId13"/>
    <p:sldId id="405" r:id="rId14"/>
    <p:sldId id="406" r:id="rId15"/>
    <p:sldId id="408" r:id="rId16"/>
    <p:sldId id="630" r:id="rId17"/>
    <p:sldId id="924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310" r:id="rId28"/>
    <p:sldId id="311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1008" r:id="rId41"/>
    <p:sldId id="304" r:id="rId42"/>
    <p:sldId id="305" r:id="rId43"/>
    <p:sldId id="312" r:id="rId44"/>
    <p:sldId id="306" r:id="rId45"/>
    <p:sldId id="307" r:id="rId46"/>
    <p:sldId id="308" r:id="rId47"/>
    <p:sldId id="309" r:id="rId48"/>
    <p:sldId id="313" r:id="rId49"/>
    <p:sldId id="314" r:id="rId50"/>
    <p:sldId id="501" r:id="rId51"/>
    <p:sldId id="544" r:id="rId52"/>
    <p:sldId id="587" r:id="rId53"/>
    <p:sldId id="831" r:id="rId54"/>
    <p:sldId id="832" r:id="rId55"/>
    <p:sldId id="833" r:id="rId56"/>
    <p:sldId id="878" r:id="rId57"/>
    <p:sldId id="879" r:id="rId58"/>
    <p:sldId id="1070" r:id="rId59"/>
    <p:sldId id="315" r:id="rId60"/>
    <p:sldId id="316" r:id="rId61"/>
    <p:sldId id="335" r:id="rId62"/>
    <p:sldId id="336" r:id="rId63"/>
    <p:sldId id="364" r:id="rId64"/>
    <p:sldId id="365" r:id="rId65"/>
    <p:sldId id="366" r:id="rId66"/>
    <p:sldId id="367" r:id="rId67"/>
    <p:sldId id="368" r:id="rId68"/>
    <p:sldId id="369" r:id="rId69"/>
    <p:sldId id="370" r:id="rId70"/>
    <p:sldId id="371" r:id="rId71"/>
    <p:sldId id="372" r:id="rId72"/>
    <p:sldId id="373" r:id="rId73"/>
    <p:sldId id="374" r:id="rId74"/>
    <p:sldId id="375" r:id="rId75"/>
    <p:sldId id="376" r:id="rId76"/>
    <p:sldId id="713" r:id="rId77"/>
    <p:sldId id="379" r:id="rId78"/>
    <p:sldId id="380" r:id="rId79"/>
    <p:sldId id="381" r:id="rId80"/>
    <p:sldId id="382" r:id="rId81"/>
    <p:sldId id="383" r:id="rId82"/>
    <p:sldId id="481" r:id="rId83"/>
    <p:sldId id="384" r:id="rId84"/>
    <p:sldId id="385" r:id="rId85"/>
    <p:sldId id="386" r:id="rId86"/>
    <p:sldId id="387" r:id="rId87"/>
    <p:sldId id="388" r:id="rId88"/>
    <p:sldId id="389" r:id="rId89"/>
    <p:sldId id="391" r:id="rId90"/>
    <p:sldId id="392" r:id="rId91"/>
    <p:sldId id="393" r:id="rId92"/>
    <p:sldId id="394" r:id="rId93"/>
    <p:sldId id="395" r:id="rId94"/>
    <p:sldId id="396" r:id="rId95"/>
    <p:sldId id="397" r:id="rId96"/>
    <p:sldId id="398" r:id="rId97"/>
    <p:sldId id="707" r:id="rId98"/>
    <p:sldId id="399" r:id="rId99"/>
    <p:sldId id="400" r:id="rId100"/>
    <p:sldId id="401" r:id="rId101"/>
    <p:sldId id="402" r:id="rId102"/>
    <p:sldId id="407" r:id="rId103"/>
  </p:sldIdLst>
  <p:sldSz cx="12192000" cy="68580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7" Type="http://schemas.openxmlformats.org/officeDocument/2006/relationships/tableStyles" Target="tableStyles.xml"/><Relationship Id="rId106" Type="http://schemas.openxmlformats.org/officeDocument/2006/relationships/viewProps" Target="viewProps.xml"/><Relationship Id="rId105" Type="http://schemas.openxmlformats.org/officeDocument/2006/relationships/presProps" Target="presProps.xml"/><Relationship Id="rId104" Type="http://schemas.openxmlformats.org/officeDocument/2006/relationships/notesMaster" Target="notesMasters/notesMaster1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7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648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48649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594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485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2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0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0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11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27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2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58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586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58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32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33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3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35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3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0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0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40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4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4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4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16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1048617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1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1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4.jpeg"/><Relationship Id="rId1" Type="http://schemas.openxmlformats.org/officeDocument/2006/relationships/image" Target="../media/image213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9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image" Target="../media/image60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3.jpe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image" Target="../media/image69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3.jpeg"/><Relationship Id="rId2" Type="http://schemas.openxmlformats.org/officeDocument/2006/relationships/image" Target="../media/image69.jpeg"/><Relationship Id="rId1" Type="http://schemas.openxmlformats.org/officeDocument/2006/relationships/image" Target="../media/image72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77.jpeg"/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image" Target="../media/image7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1.jpeg"/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image" Target="../media/image7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3.jpeg"/><Relationship Id="rId1" Type="http://schemas.openxmlformats.org/officeDocument/2006/relationships/image" Target="../media/image82.jpe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image" Target="../media/image8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1.jpeg"/><Relationship Id="rId1" Type="http://schemas.openxmlformats.org/officeDocument/2006/relationships/image" Target="../media/image9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3.jpeg"/><Relationship Id="rId1" Type="http://schemas.openxmlformats.org/officeDocument/2006/relationships/image" Target="../media/image9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5.jpeg"/><Relationship Id="rId1" Type="http://schemas.openxmlformats.org/officeDocument/2006/relationships/image" Target="../media/image94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image" Target="../media/image96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03.jpeg"/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image" Target="../media/image100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image" Target="../media/image104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10.jpeg"/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image" Target="../media/image107.jpe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image" Target="../media/image111.jpe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20.jpeg"/><Relationship Id="rId4" Type="http://schemas.openxmlformats.org/officeDocument/2006/relationships/image" Target="../media/image107.jpeg"/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image" Target="../media/image11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2.jpeg"/><Relationship Id="rId1" Type="http://schemas.openxmlformats.org/officeDocument/2006/relationships/image" Target="../media/image121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image" Target="../media/image12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7.jpeg"/><Relationship Id="rId1" Type="http://schemas.openxmlformats.org/officeDocument/2006/relationships/image" Target="../media/image126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image" Target="../media/image12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2.jpeg"/><Relationship Id="rId1" Type="http://schemas.openxmlformats.org/officeDocument/2006/relationships/image" Target="../media/image13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4.jpeg"/><Relationship Id="rId1" Type="http://schemas.openxmlformats.org/officeDocument/2006/relationships/image" Target="../media/image133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image" Target="../media/image135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image" Target="../media/image140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9.jpeg"/><Relationship Id="rId2" Type="http://schemas.openxmlformats.org/officeDocument/2006/relationships/image" Target="../media/image148.jpeg"/><Relationship Id="rId1" Type="http://schemas.openxmlformats.org/officeDocument/2006/relationships/image" Target="../media/image147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52.jpeg"/><Relationship Id="rId2" Type="http://schemas.openxmlformats.org/officeDocument/2006/relationships/image" Target="../media/image151.jpeg"/><Relationship Id="rId1" Type="http://schemas.openxmlformats.org/officeDocument/2006/relationships/image" Target="../media/image150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image" Target="../media/image15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59.jpeg"/><Relationship Id="rId3" Type="http://schemas.openxmlformats.org/officeDocument/2006/relationships/image" Target="../media/image158.jpeg"/><Relationship Id="rId2" Type="http://schemas.openxmlformats.org/officeDocument/2006/relationships/image" Target="../media/image157.jpeg"/><Relationship Id="rId1" Type="http://schemas.openxmlformats.org/officeDocument/2006/relationships/image" Target="../media/image156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1.jpeg"/><Relationship Id="rId1" Type="http://schemas.openxmlformats.org/officeDocument/2006/relationships/image" Target="../media/image160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2.jpeg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67.jpeg"/><Relationship Id="rId4" Type="http://schemas.openxmlformats.org/officeDocument/2006/relationships/image" Target="../media/image166.jpeg"/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image" Target="../media/image16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70.jpeg"/><Relationship Id="rId2" Type="http://schemas.openxmlformats.org/officeDocument/2006/relationships/image" Target="../media/image169.jpeg"/><Relationship Id="rId1" Type="http://schemas.openxmlformats.org/officeDocument/2006/relationships/image" Target="../media/image168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2.jpeg"/><Relationship Id="rId1" Type="http://schemas.openxmlformats.org/officeDocument/2006/relationships/image" Target="../media/image171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75.jpeg"/><Relationship Id="rId2" Type="http://schemas.openxmlformats.org/officeDocument/2006/relationships/image" Target="../media/image174.jpeg"/><Relationship Id="rId1" Type="http://schemas.openxmlformats.org/officeDocument/2006/relationships/image" Target="../media/image17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6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7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image" Target="../media/image178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3.jpeg"/><Relationship Id="rId2" Type="http://schemas.openxmlformats.org/officeDocument/2006/relationships/image" Target="../media/image182.jpeg"/><Relationship Id="rId1" Type="http://schemas.openxmlformats.org/officeDocument/2006/relationships/image" Target="../media/image181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4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5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6.jpeg"/><Relationship Id="rId1" Type="http://schemas.openxmlformats.org/officeDocument/2006/relationships/image" Target="../media/image182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8.jpeg"/><Relationship Id="rId1" Type="http://schemas.openxmlformats.org/officeDocument/2006/relationships/image" Target="../media/image187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9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1.jpeg"/><Relationship Id="rId1" Type="http://schemas.openxmlformats.org/officeDocument/2006/relationships/image" Target="../media/image190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7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3.jpeg"/><Relationship Id="rId1" Type="http://schemas.openxmlformats.org/officeDocument/2006/relationships/image" Target="../media/image192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97.jpeg"/><Relationship Id="rId3" Type="http://schemas.openxmlformats.org/officeDocument/2006/relationships/image" Target="../media/image196.jpeg"/><Relationship Id="rId2" Type="http://schemas.openxmlformats.org/officeDocument/2006/relationships/image" Target="../media/image195.jpeg"/><Relationship Id="rId1" Type="http://schemas.openxmlformats.org/officeDocument/2006/relationships/image" Target="../media/image194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9.jpeg"/><Relationship Id="rId1" Type="http://schemas.openxmlformats.org/officeDocument/2006/relationships/image" Target="../media/image198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1.jpeg"/><Relationship Id="rId1" Type="http://schemas.openxmlformats.org/officeDocument/2006/relationships/image" Target="../media/image200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05.jpeg"/><Relationship Id="rId3" Type="http://schemas.openxmlformats.org/officeDocument/2006/relationships/image" Target="../media/image204.jpeg"/><Relationship Id="rId2" Type="http://schemas.openxmlformats.org/officeDocument/2006/relationships/image" Target="../media/image203.jpeg"/><Relationship Id="rId1" Type="http://schemas.openxmlformats.org/officeDocument/2006/relationships/image" Target="../media/image202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7.jpeg"/><Relationship Id="rId1" Type="http://schemas.openxmlformats.org/officeDocument/2006/relationships/image" Target="../media/image206.jpeg"/></Relationships>
</file>

<file path=ppt/slides/_rels/slide9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12.jpeg"/><Relationship Id="rId4" Type="http://schemas.openxmlformats.org/officeDocument/2006/relationships/image" Target="../media/image211.jpeg"/><Relationship Id="rId3" Type="http://schemas.openxmlformats.org/officeDocument/2006/relationships/image" Target="../media/image210.jpeg"/><Relationship Id="rId2" Type="http://schemas.openxmlformats.org/officeDocument/2006/relationships/image" Target="../media/image209.jpeg"/><Relationship Id="rId1" Type="http://schemas.openxmlformats.org/officeDocument/2006/relationships/image" Target="../media/image20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标题 1"/>
          <p:cNvSpPr>
            <a:spLocks noGrp="1"/>
          </p:cNvSpPr>
          <p:nvPr>
            <p:ph type="ctrTitle"/>
          </p:nvPr>
        </p:nvSpPr>
        <p:spPr>
          <a:xfrm>
            <a:off x="1523999" y="669139"/>
            <a:ext cx="9591098" cy="1782655"/>
          </a:xfrm>
        </p:spPr>
        <p:txBody>
          <a:bodyPr>
            <a:noAutofit/>
          </a:bodyPr>
          <a:p>
            <a:r>
              <a:rPr lang="zh-CN" altLang="en-US" sz="6000"/>
              <a:t>含能材料</a:t>
            </a:r>
            <a:r>
              <a:rPr lang="zh-CN" altLang="en-US" sz="6000"/>
              <a:t>的合成以及性能</a:t>
            </a:r>
            <a:br>
              <a:rPr lang="en-US" altLang="zh-CN" sz="6000"/>
            </a:br>
            <a:r>
              <a:rPr lang="zh-CN" altLang="zh-CN" sz="6000"/>
              <a:t>含能材料合成学及其工艺学</a:t>
            </a:r>
            <a:endParaRPr lang="zh-CN" altLang="en-US"/>
          </a:p>
        </p:txBody>
      </p:sp>
      <p:sp>
        <p:nvSpPr>
          <p:cNvPr id="1048599" name="副标题 2"/>
          <p:cNvSpPr>
            <a:spLocks noGrp="1"/>
          </p:cNvSpPr>
          <p:nvPr>
            <p:ph type="subTitle" idx="1"/>
          </p:nvPr>
        </p:nvSpPr>
        <p:spPr>
          <a:xfrm>
            <a:off x="1523869" y="6123105"/>
            <a:ext cx="9144000" cy="2339317"/>
          </a:xfrm>
        </p:spPr>
        <p:txBody>
          <a:bodyPr/>
          <a:p>
            <a:r>
              <a:rPr lang="en-US" altLang="zh-CN"/>
              <a:t>Tangerine</a:t>
            </a:r>
            <a:r>
              <a:rPr lang="zh-CN" altLang="en-US"/>
              <a:t>⌬</a:t>
            </a:r>
            <a:r>
              <a:rPr lang="zh-CN" altLang="en-US"/>
              <a:t>实验</a:t>
            </a:r>
            <a:endParaRPr lang="zh-CN" altLang="en-US"/>
          </a:p>
        </p:txBody>
      </p:sp>
      <p:sp>
        <p:nvSpPr>
          <p:cNvPr id="1048600" name="文本框 1048599"/>
          <p:cNvSpPr txBox="1"/>
          <p:nvPr/>
        </p:nvSpPr>
        <p:spPr>
          <a:xfrm>
            <a:off x="3631341" y="2643695"/>
            <a:ext cx="6669777" cy="5486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0000"/>
                </a:solidFill>
              </a:rPr>
              <a:t>Energetic materials technology.</a:t>
            </a:r>
            <a:endParaRPr lang="zh-CN" sz="2800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3271645" y="3486811"/>
            <a:ext cx="6096131" cy="977265"/>
          </a:xfrm>
          <a:prstGeom prst="rect">
            <a:avLst/>
          </a:prstGeom>
        </p:spPr>
        <p:txBody>
          <a:bodyPr rtlCol="0">
            <a:noAutofit/>
          </a:bodyPr>
          <a:p>
            <a:r>
              <a:rPr lang="zh-CN" altLang="en-US" sz="2400"/>
              <a:t>部分素材来自于网友</a:t>
            </a:r>
            <a:r>
              <a:rPr lang="en-US" altLang="zh-CN" sz="2400"/>
              <a:t>,</a:t>
            </a:r>
            <a:r>
              <a:rPr lang="zh-CN" altLang="en-US" sz="2400"/>
              <a:t>侵权即删</a:t>
            </a:r>
            <a:r>
              <a:rPr lang="en-US" altLang="zh-CN" sz="2400"/>
              <a:t>,</a:t>
            </a:r>
            <a:r>
              <a:rPr lang="zh-CN" altLang="en-US" sz="2400"/>
              <a:t>感谢支持</a:t>
            </a:r>
            <a:endParaRPr lang="zh-CN" altLang="en-US" sz="240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3048065" y="3432138"/>
            <a:ext cx="6096131" cy="977265"/>
          </a:xfrm>
          <a:prstGeom prst="rect">
            <a:avLst/>
          </a:prstGeom>
        </p:spPr>
        <p:txBody>
          <a:bodyPr rtlCol="0">
            <a:noAutofit/>
          </a:bodyPr>
          <a:p>
            <a:endParaRPr lang="zh-CN" altLang="en-US" sz="240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3048065" y="6410349"/>
            <a:ext cx="6096131" cy="977265"/>
          </a:xfrm>
          <a:prstGeom prst="rect">
            <a:avLst/>
          </a:prstGeom>
        </p:spPr>
        <p:txBody>
          <a:bodyPr rtlCol="0">
            <a:noAutofit/>
          </a:bodyPr>
          <a:p>
            <a:r>
              <a:rPr lang="zh-CN" altLang="en-US" sz="2400"/>
              <a:t>如有出错</a:t>
            </a:r>
            <a:r>
              <a:rPr lang="en-US" altLang="zh-CN" sz="2400"/>
              <a:t>,</a:t>
            </a:r>
            <a:r>
              <a:rPr lang="zh-CN" altLang="en-US" sz="2400"/>
              <a:t>或有疑问</a:t>
            </a:r>
            <a:r>
              <a:rPr lang="en-US" altLang="zh-CN" sz="2400"/>
              <a:t>,</a:t>
            </a:r>
            <a:r>
              <a:rPr lang="zh-CN" altLang="en-US" sz="2400"/>
              <a:t>可加作者微信</a:t>
            </a:r>
            <a:r>
              <a:rPr lang="en-US" altLang="zh-CN" sz="2400"/>
              <a:t>:flole666</a:t>
            </a:r>
            <a:endParaRPr lang="zh-CN" altLang="en-US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6,</a:t>
            </a:r>
            <a:r>
              <a:rPr lang="zh-CN" altLang="en-US"/>
              <a:t>偶氮四唑四氨合铜的合成</a:t>
            </a:r>
            <a:endParaRPr lang="zh-CN" altLang="en-US"/>
          </a:p>
        </p:txBody>
      </p:sp>
      <p:pic>
        <p:nvPicPr>
          <p:cNvPr id="3" name="图片 2" descr="upload_post_object_v2_12529094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238" y="3651141"/>
            <a:ext cx="5191733" cy="3121110"/>
          </a:xfrm>
          <a:prstGeom prst="rect">
            <a:avLst/>
          </a:prstGeom>
        </p:spPr>
      </p:pic>
      <p:pic>
        <p:nvPicPr>
          <p:cNvPr id="4" name="图片 3" descr="upload_post_object_v2_4529725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95" y="1690573"/>
            <a:ext cx="2686487" cy="1772473"/>
          </a:xfrm>
          <a:prstGeom prst="rect">
            <a:avLst/>
          </a:prstGeom>
        </p:spPr>
      </p:pic>
      <p:pic>
        <p:nvPicPr>
          <p:cNvPr id="7" name="图片 6" descr="upload_post_object_v2_20099897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677" y="1869621"/>
            <a:ext cx="3219510" cy="3651238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upload_post_object_v2_17589770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630" y="0"/>
            <a:ext cx="5066489" cy="6858000"/>
          </a:xfrm>
          <a:prstGeom prst="rect">
            <a:avLst/>
          </a:prstGeom>
        </p:spPr>
      </p:pic>
      <p:pic>
        <p:nvPicPr>
          <p:cNvPr id="4" name="图片 3" descr="upload_post_object_v2_2161211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518" y="1191546"/>
            <a:ext cx="6248911" cy="4474647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upload_post_object_v2_37676549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831" y="0"/>
            <a:ext cx="1124433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</a:t>
            </a:r>
            <a:r>
              <a:rPr lang="zh-CN" altLang="en-US"/>
              <a:t>，肼基三唑类化合物</a:t>
            </a:r>
            <a:endParaRPr lang="zh-CN" altLang="en-US"/>
          </a:p>
        </p:txBody>
      </p:sp>
      <p:pic>
        <p:nvPicPr>
          <p:cNvPr id="3" name="图片 2" descr="upload_post_object_v2_36467657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565" y="1690370"/>
            <a:ext cx="5910580" cy="4662170"/>
          </a:xfrm>
          <a:prstGeom prst="rect">
            <a:avLst/>
          </a:prstGeom>
        </p:spPr>
      </p:pic>
      <p:pic>
        <p:nvPicPr>
          <p:cNvPr id="4" name="图片 3" descr="upload_post_object_v2_13263653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37" y="1382712"/>
            <a:ext cx="5449987" cy="46481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8,LLM</a:t>
            </a:r>
            <a:r>
              <a:rPr lang="zh-CN" altLang="en-US"/>
              <a:t>-</a:t>
            </a:r>
            <a:r>
              <a:rPr lang="en-US" altLang="zh-CN"/>
              <a:t>116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4" name="图片 3" descr="upload_post_object_v2_19773031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4467" y="0"/>
            <a:ext cx="5917467" cy="1935513"/>
          </a:xfrm>
          <a:prstGeom prst="rect">
            <a:avLst/>
          </a:prstGeom>
        </p:spPr>
      </p:pic>
      <p:pic>
        <p:nvPicPr>
          <p:cNvPr id="5" name="图片 4" descr="upload_post_object_v2_13317430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" y="1690573"/>
            <a:ext cx="6392670" cy="1851000"/>
          </a:xfrm>
          <a:prstGeom prst="rect">
            <a:avLst/>
          </a:prstGeom>
        </p:spPr>
      </p:pic>
      <p:pic>
        <p:nvPicPr>
          <p:cNvPr id="6" name="图片 5" descr="upload_post_object_v2_38484468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2452"/>
            <a:ext cx="6192668" cy="1793090"/>
          </a:xfrm>
          <a:prstGeom prst="rect">
            <a:avLst/>
          </a:prstGeom>
        </p:spPr>
      </p:pic>
      <p:pic>
        <p:nvPicPr>
          <p:cNvPr id="7" name="图片 6" descr="upload_post_object_v2_34722414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499" y="2103647"/>
            <a:ext cx="5613489" cy="2167184"/>
          </a:xfrm>
          <a:prstGeom prst="rect">
            <a:avLst/>
          </a:prstGeom>
        </p:spPr>
      </p:pic>
      <p:pic>
        <p:nvPicPr>
          <p:cNvPr id="8" name="图片 7" descr="upload_post_object_v2_34671740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544" y="5021911"/>
            <a:ext cx="6341396" cy="18361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9,TAGZT </a:t>
            </a:r>
            <a:r>
              <a:rPr lang="zh-CN" altLang="en-US"/>
              <a:t>的合成</a:t>
            </a:r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3048065" y="3432138"/>
            <a:ext cx="6096131" cy="977265"/>
          </a:xfrm>
          <a:prstGeom prst="rect">
            <a:avLst/>
          </a:prstGeom>
        </p:spPr>
        <p:txBody>
          <a:bodyPr rtlCol="0">
            <a:noAutofit/>
          </a:bodyPr>
          <a:p>
            <a:endParaRPr lang="zh-CN" altLang="en-US" sz="2400"/>
          </a:p>
        </p:txBody>
      </p:sp>
      <p:pic>
        <p:nvPicPr>
          <p:cNvPr id="4" name="图片 3" descr="upload_post_object_v2_19564217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971" y="1453367"/>
            <a:ext cx="2687932" cy="1978771"/>
          </a:xfrm>
          <a:prstGeom prst="rect">
            <a:avLst/>
          </a:prstGeom>
        </p:spPr>
      </p:pic>
      <p:pic>
        <p:nvPicPr>
          <p:cNvPr id="5" name="图片 4" descr="upload_post_object_v2_2628114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8" y="3844922"/>
            <a:ext cx="4839803" cy="3013144"/>
          </a:xfrm>
          <a:prstGeom prst="rect">
            <a:avLst/>
          </a:prstGeom>
        </p:spPr>
      </p:pic>
      <p:pic>
        <p:nvPicPr>
          <p:cNvPr id="6" name="图片 5" descr="upload_post_object_v2_26684295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101" y="365114"/>
            <a:ext cx="5155499" cy="6400385"/>
          </a:xfrm>
          <a:prstGeom prst="rect">
            <a:avLst/>
          </a:prstGeom>
        </p:spPr>
      </p:pic>
      <p:pic>
        <p:nvPicPr>
          <p:cNvPr id="7" name="图片 6" descr="upload_post_object_v2_10670224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805" y="1690573"/>
            <a:ext cx="2083553" cy="19173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10,</a:t>
            </a:r>
            <a:r>
              <a:rPr lang="zh-CN" altLang="en-US"/>
              <a:t>硝酸二铵基唑氮合钙</a:t>
            </a:r>
            <a:r>
              <a:rPr lang="en-US" altLang="zh-CN"/>
              <a:t>Ca(CH₃N₅)₂(NO₃)₂ 0</a:t>
            </a:r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838095" y="1463149"/>
            <a:ext cx="3516333" cy="2275182"/>
          </a:xfrm>
          <a:prstGeom prst="rect">
            <a:avLst/>
          </a:prstGeom>
        </p:spPr>
        <p:txBody>
          <a:bodyPr rtlCol="0">
            <a:noAutofit/>
          </a:bodyPr>
          <a:p>
            <a:r>
              <a:rPr lang="en-US" altLang="zh-CN" sz="2400"/>
              <a:t>5</a:t>
            </a:r>
            <a:r>
              <a:rPr lang="zh-CN" altLang="en-US" sz="2400"/>
              <a:t>克氨基四氮唑溶于</a:t>
            </a:r>
            <a:r>
              <a:rPr lang="en-US" altLang="zh-CN" sz="2400"/>
              <a:t>50ml</a:t>
            </a:r>
            <a:r>
              <a:rPr lang="zh-CN" altLang="en-US" sz="2400"/>
              <a:t>水中</a:t>
            </a:r>
            <a:r>
              <a:rPr lang="en-US" altLang="zh-CN" sz="2400"/>
              <a:t>(</a:t>
            </a:r>
            <a:r>
              <a:rPr lang="zh-CN" altLang="en-US" sz="2400"/>
              <a:t>需加热溶解。</a:t>
            </a:r>
            <a:r>
              <a:rPr lang="en-US" altLang="zh-CN" sz="2400"/>
              <a:t>)</a:t>
            </a:r>
            <a:r>
              <a:rPr lang="zh-CN" altLang="en-US" sz="2400"/>
              <a:t>
并加入</a:t>
            </a:r>
            <a:r>
              <a:rPr lang="en-US" altLang="zh-CN" sz="2400"/>
              <a:t>5</a:t>
            </a:r>
            <a:r>
              <a:rPr lang="zh-CN" altLang="en-US" sz="2400"/>
              <a:t>毫升饱和硝酸钙溶液</a:t>
            </a:r>
            <a:endParaRPr lang="zh-CN" altLang="en-US" sz="2400"/>
          </a:p>
          <a:p>
            <a:r>
              <a:rPr lang="zh-CN" altLang="en-US" sz="2400"/>
              <a:t>形成共晶并抽滤。</a:t>
            </a:r>
            <a:endParaRPr lang="zh-CN" altLang="en-US" sz="2400"/>
          </a:p>
        </p:txBody>
      </p:sp>
      <p:pic>
        <p:nvPicPr>
          <p:cNvPr id="4" name="图片 3" descr="upload_post_object_v2_17931039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95" y="3533026"/>
            <a:ext cx="4124230" cy="2288831"/>
          </a:xfrm>
          <a:prstGeom prst="rect">
            <a:avLst/>
          </a:prstGeom>
        </p:spPr>
      </p:pic>
      <p:pic>
        <p:nvPicPr>
          <p:cNvPr id="5" name="图片 4" descr="upload_post_object_v2_14014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469" y="1960588"/>
            <a:ext cx="6257347" cy="3861299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3642914" y="6290648"/>
            <a:ext cx="6096131" cy="977265"/>
          </a:xfrm>
          <a:prstGeom prst="rect">
            <a:avLst/>
          </a:prstGeom>
        </p:spPr>
        <p:txBody>
          <a:bodyPr rtlCol="0">
            <a:noAutofit/>
          </a:bodyPr>
          <a:p>
            <a:r>
              <a:rPr lang="zh-CN" altLang="en-US" sz="2400"/>
              <a:t>投稿来源</a:t>
            </a:r>
            <a:r>
              <a:rPr lang="en-US" altLang="zh-CN" sz="2400"/>
              <a:t>:post</a:t>
            </a:r>
            <a:endParaRPr lang="zh-CN" alt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11,MAD</a:t>
            </a:r>
            <a:r>
              <a:rPr lang="zh-CN" altLang="en-US"/>
              <a:t>-</a:t>
            </a:r>
            <a:r>
              <a:rPr lang="en-US" altLang="zh-CN"/>
              <a:t>X1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15851675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93" y="1490894"/>
            <a:ext cx="5022526" cy="2356464"/>
          </a:xfrm>
          <a:prstGeom prst="rect">
            <a:avLst/>
          </a:prstGeom>
        </p:spPr>
      </p:pic>
      <p:pic>
        <p:nvPicPr>
          <p:cNvPr id="4" name="图片 3" descr="upload_post_object_v2_18302922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21" y="3403926"/>
            <a:ext cx="3780777" cy="2783289"/>
          </a:xfrm>
          <a:prstGeom prst="rect">
            <a:avLst/>
          </a:prstGeom>
        </p:spPr>
      </p:pic>
      <p:pic>
        <p:nvPicPr>
          <p:cNvPr id="5" name="图片 4" descr="upload_post_object_v2_11236550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437" y="850052"/>
            <a:ext cx="3276946" cy="2330608"/>
          </a:xfrm>
          <a:prstGeom prst="rect">
            <a:avLst/>
          </a:prstGeom>
        </p:spPr>
      </p:pic>
      <p:pic>
        <p:nvPicPr>
          <p:cNvPr id="6" name="图片 5" descr="upload_post_object_v2_23134580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034" y="3562825"/>
            <a:ext cx="3572193" cy="2465377"/>
          </a:xfrm>
          <a:prstGeom prst="rect">
            <a:avLst/>
          </a:prstGeom>
        </p:spPr>
      </p:pic>
      <p:pic>
        <p:nvPicPr>
          <p:cNvPr id="7" name="图片 6" descr="upload_post_object_v2_2077012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312" y="365114"/>
            <a:ext cx="3481426" cy="2501476"/>
          </a:xfrm>
          <a:prstGeom prst="rect">
            <a:avLst/>
          </a:prstGeom>
        </p:spPr>
      </p:pic>
      <p:pic>
        <p:nvPicPr>
          <p:cNvPr id="8" name="图片 7" descr="upload_post_object_v2_25617968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2150" y="2988621"/>
            <a:ext cx="3651885" cy="36137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12,ZnZT</a:t>
            </a:r>
            <a:r>
              <a:rPr lang="zh-CN" altLang="en-US"/>
              <a:t>偶氮锌盐的合成</a:t>
            </a:r>
            <a:endParaRPr lang="zh-CN" altLang="en-US"/>
          </a:p>
        </p:txBody>
      </p:sp>
      <p:pic>
        <p:nvPicPr>
          <p:cNvPr id="3" name="图片 2" descr="upload_post_object_v2_14898745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7567" y="1690573"/>
            <a:ext cx="3941326" cy="4807684"/>
          </a:xfrm>
          <a:prstGeom prst="rect">
            <a:avLst/>
          </a:prstGeom>
        </p:spPr>
      </p:pic>
      <p:pic>
        <p:nvPicPr>
          <p:cNvPr id="4" name="图片 3" descr="upload_post_object_v2_38912045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841" y="2090325"/>
            <a:ext cx="5711998" cy="40081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828" y="0"/>
            <a:ext cx="6784869" cy="2768173"/>
          </a:xfrm>
        </p:spPr>
        <p:txBody>
          <a:bodyPr>
            <a:normAutofit/>
          </a:bodyPr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</a:t>
            </a:r>
            <a:br>
              <a:rPr lang="zh-CN" altLang="en-US"/>
            </a:br>
            <a:r>
              <a:rPr lang="zh-CN" altLang="en-US"/>
              <a:t>嗪类高能化合物的合成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1,</a:t>
            </a:r>
            <a:r>
              <a:rPr lang="zh-CN" altLang="en-US"/>
              <a:t>苯并四嗪多硝基化合物的合成。</a:t>
            </a:r>
            <a:endParaRPr lang="zh-CN" altLang="en-US"/>
          </a:p>
        </p:txBody>
      </p:sp>
      <p:pic>
        <p:nvPicPr>
          <p:cNvPr id="3" name="图片 2" descr="upload_post_object_v2_28193879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0829" y="1690573"/>
            <a:ext cx="9150604" cy="45631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upload_post_object_v2_5423499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95" y="470543"/>
            <a:ext cx="9672708" cy="59166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预备节、两种强力硝化剂的合成</a:t>
            </a:r>
            <a:endParaRPr lang="zh-CN" altLang="en-US"/>
          </a:p>
        </p:txBody>
      </p:sp>
      <p:pic>
        <p:nvPicPr>
          <p:cNvPr id="5" name="图片 4" descr="upload_post_object_v2_117884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6510" y="1690573"/>
            <a:ext cx="7397759" cy="470336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upload_post_object_v2_16969317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95" y="365114"/>
            <a:ext cx="9672235" cy="59685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upload_post_object_v2_29997781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95" y="365114"/>
            <a:ext cx="9551585" cy="577521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2,</a:t>
            </a:r>
            <a:r>
              <a:rPr lang="zh-CN" altLang="en-US"/>
              <a:t>苯并四嗪的合成</a:t>
            </a:r>
            <a:endParaRPr lang="zh-CN" altLang="en-US"/>
          </a:p>
        </p:txBody>
      </p:sp>
      <p:pic>
        <p:nvPicPr>
          <p:cNvPr id="3" name="图片 2" descr="upload_post_object_v2_7161470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8429" y="1861521"/>
            <a:ext cx="7477861" cy="49965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upload_post_object_v2_20639584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95" y="396954"/>
            <a:ext cx="9537597" cy="606383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upload_post_object_v2_35478277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95" y="329195"/>
            <a:ext cx="9780295" cy="619934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upload_post_object_v2_5801029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95" y="246708"/>
            <a:ext cx="9433884" cy="636432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3,</a:t>
            </a:r>
            <a:r>
              <a:rPr lang="zh-CN" altLang="en-US"/>
              <a:t>二氨基二硝基吡嗪一氧化物</a:t>
            </a:r>
            <a:r>
              <a:rPr lang="en-US" altLang="zh-CN"/>
              <a:t>(LLM</a:t>
            </a:r>
            <a:r>
              <a:rPr lang="zh-CN" altLang="en-US"/>
              <a:t>-</a:t>
            </a:r>
            <a:r>
              <a:rPr lang="en-US" altLang="zh-CN"/>
              <a:t>105)</a:t>
            </a:r>
            <a:endParaRPr lang="zh-CN" altLang="en-US"/>
          </a:p>
        </p:txBody>
      </p:sp>
      <p:pic>
        <p:nvPicPr>
          <p:cNvPr id="3" name="图片 2" descr="upload_post_object_v2_5545193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0225" y="1690573"/>
            <a:ext cx="7959630" cy="2518114"/>
          </a:xfrm>
          <a:prstGeom prst="rect">
            <a:avLst/>
          </a:prstGeom>
        </p:spPr>
      </p:pic>
      <p:pic>
        <p:nvPicPr>
          <p:cNvPr id="4" name="图片 3" descr="upload_post_object_v2_20752148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571" y="3957772"/>
            <a:ext cx="7441368" cy="24938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upload_post_object_v2_22314788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505" y="0"/>
            <a:ext cx="7491447" cy="2590931"/>
          </a:xfrm>
          <a:prstGeom prst="rect">
            <a:avLst/>
          </a:prstGeom>
        </p:spPr>
      </p:pic>
      <p:pic>
        <p:nvPicPr>
          <p:cNvPr id="4" name="图片 3" descr="upload_post_object_v2_22728117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39" y="2191518"/>
            <a:ext cx="7443906" cy="2474703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3048065" y="3432138"/>
            <a:ext cx="6096131" cy="977265"/>
          </a:xfrm>
          <a:prstGeom prst="rect">
            <a:avLst/>
          </a:prstGeom>
        </p:spPr>
        <p:txBody>
          <a:bodyPr rtlCol="0">
            <a:noAutofit/>
          </a:bodyPr>
          <a:p>
            <a:endParaRPr lang="zh-CN" altLang="en-US" sz="2400"/>
          </a:p>
        </p:txBody>
      </p:sp>
      <p:pic>
        <p:nvPicPr>
          <p:cNvPr id="6" name="图片 5" descr="upload_post_object_v2_6344699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8" y="4666073"/>
            <a:ext cx="6022410" cy="2066716"/>
          </a:xfrm>
          <a:prstGeom prst="rect">
            <a:avLst/>
          </a:prstGeom>
        </p:spPr>
      </p:pic>
      <p:pic>
        <p:nvPicPr>
          <p:cNvPr id="7" name="图片 6" descr="upload_post_object_v2_30997081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084" y="3882002"/>
            <a:ext cx="3299727" cy="2437708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8054084" y="6319789"/>
            <a:ext cx="6096131" cy="977265"/>
          </a:xfrm>
          <a:prstGeom prst="rect">
            <a:avLst/>
          </a:prstGeom>
        </p:spPr>
        <p:txBody>
          <a:bodyPr rtlCol="0">
            <a:noAutofit/>
          </a:bodyPr>
          <a:p>
            <a:r>
              <a:rPr lang="zh-CN" altLang="en-US" sz="2400"/>
              <a:t>照片素材来自坐下</a:t>
            </a:r>
            <a:endParaRPr lang="zh-CN" altLang="en-US" sz="2400"/>
          </a:p>
        </p:txBody>
      </p:sp>
      <p:pic>
        <p:nvPicPr>
          <p:cNvPr id="9" name="图片 8" descr="upload_post_object_v2_2977923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3600" y="518706"/>
            <a:ext cx="3190239" cy="291016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746563" cy="2010180"/>
          </a:xfrm>
        </p:spPr>
        <p:txBody>
          <a:bodyPr>
            <a:normAutofit/>
          </a:bodyPr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</a:t>
            </a:r>
            <a:br>
              <a:rPr lang="zh-CN" altLang="en-US"/>
            </a:br>
            <a:r>
              <a:rPr lang="zh-CN" altLang="en-US"/>
              <a:t>呋咱类高能化合物的合成。</a:t>
            </a:r>
            <a:br>
              <a:rPr lang="zh-CN" altLang="en-US"/>
            </a:b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1,</a:t>
            </a:r>
            <a:r>
              <a:rPr lang="zh-CN" altLang="en-US"/>
              <a:t>六硝基高氮化合物</a:t>
            </a:r>
            <a:r>
              <a:rPr lang="en-US" altLang="zh-CN"/>
              <a:t>(HHTTD)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34374002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81" y="1762346"/>
            <a:ext cx="5147121" cy="3333047"/>
          </a:xfrm>
          <a:prstGeom prst="rect">
            <a:avLst/>
          </a:prstGeom>
        </p:spPr>
      </p:pic>
      <p:pic>
        <p:nvPicPr>
          <p:cNvPr id="4" name="图片 3" descr="upload_post_object_v2_16698475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025" y="1762485"/>
            <a:ext cx="5377815" cy="34610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标题 1048589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含能材料的类型</a:t>
            </a:r>
            <a:r>
              <a:rPr lang="en-US" altLang="zh-CN"/>
              <a:t>:</a:t>
            </a:r>
            <a:endParaRPr lang="zh-CN"/>
          </a:p>
        </p:txBody>
      </p:sp>
      <p:sp>
        <p:nvSpPr>
          <p:cNvPr id="1048591" name="内容占位符 1048590"/>
          <p:cNvSpPr>
            <a:spLocks noGrp="1"/>
          </p:cNvSpPr>
          <p:nvPr>
            <p:ph sz="half" idx="1"/>
          </p:nvPr>
        </p:nvSpPr>
        <p:spPr>
          <a:xfrm>
            <a:off x="990599" y="1825625"/>
            <a:ext cx="5181600" cy="4351338"/>
          </a:xfrm>
        </p:spPr>
        <p:txBody>
          <a:bodyPr/>
          <a:p>
            <a:pPr marL="0" indent="0">
              <a:buNone/>
            </a:pPr>
            <a:r>
              <a:rPr lang="zh-CN"/>
              <a:t>唑类含能材料</a:t>
            </a:r>
            <a:endParaRPr lang="zh-CN"/>
          </a:p>
          <a:p>
            <a:pPr marL="0" indent="0">
              <a:buNone/>
            </a:pPr>
            <a:r>
              <a:rPr lang="zh-CN"/>
              <a:t>嗪类含能材料</a:t>
            </a:r>
            <a:endParaRPr lang="zh-CN"/>
          </a:p>
          <a:p>
            <a:pPr marL="0" indent="0">
              <a:buNone/>
            </a:pPr>
            <a:r>
              <a:rPr lang="zh-CN"/>
              <a:t>呋</a:t>
            </a:r>
            <a:r>
              <a:rPr lang="zh-CN"/>
              <a:t>咱</a:t>
            </a:r>
            <a:r>
              <a:rPr lang="zh-CN"/>
              <a:t>类型</a:t>
            </a:r>
            <a:r>
              <a:rPr lang="zh-CN"/>
              <a:t>含能材料</a:t>
            </a:r>
            <a:endParaRPr lang="zh-CN"/>
          </a:p>
          <a:p>
            <a:pPr marL="0" indent="0">
              <a:buNone/>
            </a:pPr>
            <a:r>
              <a:rPr lang="zh-CN"/>
              <a:t>硝胺类含能材料</a:t>
            </a:r>
            <a:endParaRPr lang="zh-CN"/>
          </a:p>
          <a:p>
            <a:pPr marL="0" indent="0">
              <a:buNone/>
            </a:pPr>
            <a:r>
              <a:rPr lang="zh-CN"/>
              <a:t>硝酸酯类含能材料</a:t>
            </a:r>
            <a:endParaRPr lang="zh-CN"/>
          </a:p>
          <a:p>
            <a:pPr marL="0" indent="0">
              <a:buNone/>
            </a:pPr>
            <a:r>
              <a:rPr lang="zh-CN"/>
              <a:t>叠氮类含能材料</a:t>
            </a:r>
            <a:endParaRPr lang="zh-CN"/>
          </a:p>
          <a:p>
            <a:pPr marL="0" indent="0">
              <a:buNone/>
            </a:pPr>
            <a:r>
              <a:rPr lang="zh-CN"/>
              <a:t>芳香类含能材料</a:t>
            </a:r>
            <a:endParaRPr lang="zh-CN"/>
          </a:p>
          <a:p>
            <a:pPr marL="0" indent="0">
              <a:buNone/>
            </a:pPr>
            <a:endParaRPr lang="zh-CN"/>
          </a:p>
        </p:txBody>
      </p:sp>
      <p:sp>
        <p:nvSpPr>
          <p:cNvPr id="1048592" name="内容占位符 1048591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/>
              <a:t>配合物专题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以下为单章讲解部分↓</a:t>
            </a:r>
            <a:endParaRPr lang="zh-CN"/>
          </a:p>
          <a:p>
            <a:pPr marL="0" indent="0">
              <a:buNone/>
            </a:pPr>
            <a:r>
              <a:rPr lang="zh-CN"/>
              <a:t>单</a:t>
            </a:r>
            <a:r>
              <a:rPr lang="zh-CN"/>
              <a:t>章</a:t>
            </a:r>
            <a:r>
              <a:rPr lang="zh-CN"/>
              <a:t>讲解</a:t>
            </a:r>
            <a:r>
              <a:rPr lang="en-US" altLang="zh-CN"/>
              <a:t>-</a:t>
            </a:r>
            <a:r>
              <a:rPr lang="en-US" altLang="zh-CN"/>
              <a:t>-</a:t>
            </a:r>
            <a:r>
              <a:rPr lang="en-US" altLang="zh-CN"/>
              <a:t>-</a:t>
            </a:r>
            <a:r>
              <a:rPr lang="en-US" altLang="zh-CN"/>
              <a:t>C</a:t>
            </a:r>
            <a:r>
              <a:rPr lang="en-US" altLang="zh-CN"/>
              <a:t>l</a:t>
            </a:r>
            <a:r>
              <a:rPr lang="en-US" altLang="zh-CN"/>
              <a:t>-</a:t>
            </a:r>
            <a:r>
              <a:rPr lang="en-US" altLang="zh-CN"/>
              <a:t>2</a:t>
            </a:r>
            <a:r>
              <a:rPr lang="en-US" altLang="zh-CN"/>
              <a:t>0</a:t>
            </a:r>
            <a:endParaRPr lang="zh-CN"/>
          </a:p>
          <a:p>
            <a:pPr marL="0" indent="0">
              <a:buNone/>
            </a:pPr>
            <a:r>
              <a:rPr lang="zh-CN" altLang="zh-CN"/>
              <a:t>单</a:t>
            </a:r>
            <a:r>
              <a:rPr lang="zh-CN" altLang="zh-CN"/>
              <a:t>章</a:t>
            </a:r>
            <a:r>
              <a:rPr lang="zh-CN" altLang="zh-CN"/>
              <a:t>讲解</a:t>
            </a:r>
            <a:r>
              <a:rPr lang="en-US" altLang="zh-CN"/>
              <a:t>-</a:t>
            </a:r>
            <a:r>
              <a:rPr lang="en-US" altLang="zh-CN"/>
              <a:t>-</a:t>
            </a:r>
            <a:r>
              <a:rPr lang="en-US" altLang="zh-CN"/>
              <a:t>-</a:t>
            </a:r>
            <a:r>
              <a:rPr lang="en-US" altLang="zh-CN"/>
              <a:t>D</a:t>
            </a:r>
            <a:r>
              <a:rPr lang="en-US" altLang="zh-CN"/>
              <a:t>N</a:t>
            </a:r>
            <a:r>
              <a:rPr lang="en-US" altLang="zh-CN"/>
              <a:t>T</a:t>
            </a:r>
            <a:r>
              <a:rPr lang="en-US" altLang="zh-CN"/>
              <a:t>F</a:t>
            </a:r>
            <a:endParaRPr lang="zh-CN"/>
          </a:p>
          <a:p>
            <a:pPr marL="0" indent="0">
              <a:buNone/>
            </a:pPr>
            <a:r>
              <a:rPr lang="zh-CN" altLang="zh-CN"/>
              <a:t>单</a:t>
            </a:r>
            <a:r>
              <a:rPr lang="zh-CN" altLang="zh-CN"/>
              <a:t>章</a:t>
            </a:r>
            <a:r>
              <a:rPr lang="zh-CN" altLang="zh-CN"/>
              <a:t>讲解</a:t>
            </a:r>
            <a:r>
              <a:rPr lang="en-US" altLang="zh-CN"/>
              <a:t>-</a:t>
            </a:r>
            <a:r>
              <a:rPr lang="en-US" altLang="zh-CN"/>
              <a:t>-</a:t>
            </a:r>
            <a:r>
              <a:rPr lang="en-US" altLang="zh-CN"/>
              <a:t>-</a:t>
            </a:r>
            <a:r>
              <a:rPr lang="en-US" altLang="zh-CN"/>
              <a:t>F</a:t>
            </a:r>
            <a:r>
              <a:rPr lang="en-US" altLang="zh-CN"/>
              <a:t>T</a:t>
            </a:r>
            <a:r>
              <a:rPr lang="en-US" altLang="zh-CN"/>
              <a:t>D</a:t>
            </a:r>
            <a:r>
              <a:rPr lang="en-US" altLang="zh-CN"/>
              <a:t>O</a:t>
            </a:r>
            <a:endParaRPr lang="zh-CN"/>
          </a:p>
          <a:p>
            <a:pPr marL="0" indent="0">
              <a:buNone/>
            </a:pPr>
            <a:r>
              <a:rPr lang="zh-CN" altLang="zh-CN"/>
              <a:t>单</a:t>
            </a:r>
            <a:r>
              <a:rPr lang="zh-CN" altLang="zh-CN"/>
              <a:t>章</a:t>
            </a:r>
            <a:r>
              <a:rPr lang="zh-CN" altLang="zh-CN"/>
              <a:t>讲解</a:t>
            </a:r>
            <a:r>
              <a:rPr lang="en-US" altLang="zh-CN"/>
              <a:t>-</a:t>
            </a:r>
            <a:r>
              <a:rPr lang="en-US" altLang="zh-CN"/>
              <a:t>-</a:t>
            </a:r>
            <a:r>
              <a:rPr lang="en-US" altLang="zh-CN"/>
              <a:t>-</a:t>
            </a:r>
            <a:r>
              <a:rPr lang="en-US" altLang="zh-CN"/>
              <a:t>D</a:t>
            </a:r>
            <a:r>
              <a:rPr lang="en-US" altLang="zh-CN"/>
              <a:t>N</a:t>
            </a:r>
            <a:r>
              <a:rPr lang="en-US" altLang="zh-CN"/>
              <a:t>A</a:t>
            </a:r>
            <a:r>
              <a:rPr lang="en-US" altLang="zh-CN"/>
              <a:t>F</a:t>
            </a:r>
            <a:r>
              <a:rPr lang="en-US" altLang="zh-CN"/>
              <a:t>O</a:t>
            </a:r>
            <a:endParaRPr lang="zh-CN"/>
          </a:p>
          <a:p>
            <a:pPr marL="0" indent="0">
              <a:buNone/>
            </a:pPr>
            <a:r>
              <a:rPr lang="zh-CN" altLang="zh-CN"/>
              <a:t>单</a:t>
            </a:r>
            <a:r>
              <a:rPr lang="zh-CN" altLang="zh-CN"/>
              <a:t>章</a:t>
            </a:r>
            <a:r>
              <a:rPr lang="zh-CN" altLang="zh-CN"/>
              <a:t>讲解</a:t>
            </a:r>
            <a:r>
              <a:rPr lang="en-US" altLang="zh-CN"/>
              <a:t>-</a:t>
            </a:r>
            <a:r>
              <a:rPr lang="en-US" altLang="zh-CN"/>
              <a:t>-</a:t>
            </a:r>
            <a:r>
              <a:rPr lang="en-US" altLang="zh-CN"/>
              <a:t>-</a:t>
            </a:r>
            <a:r>
              <a:rPr lang="en-US" altLang="zh-CN"/>
              <a:t>T</a:t>
            </a:r>
            <a:r>
              <a:rPr lang="en-US" altLang="zh-CN"/>
              <a:t>K</a:t>
            </a:r>
            <a:r>
              <a:rPr lang="en-US" altLang="zh-CN"/>
              <a:t>X</a:t>
            </a:r>
            <a:r>
              <a:rPr lang="en-US" altLang="zh-CN"/>
              <a:t>-</a:t>
            </a:r>
            <a:r>
              <a:rPr lang="en-US" altLang="zh-CN"/>
              <a:t>5</a:t>
            </a:r>
            <a:r>
              <a:rPr lang="en-US" altLang="zh-CN"/>
              <a:t>0</a:t>
            </a:r>
            <a:endParaRPr 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upload_post_object_v2_23586603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3604"/>
            <a:ext cx="6841377" cy="5238597"/>
          </a:xfrm>
          <a:prstGeom prst="rect">
            <a:avLst/>
          </a:prstGeom>
        </p:spPr>
      </p:pic>
      <p:pic>
        <p:nvPicPr>
          <p:cNvPr id="4" name="图片 3" descr="upload_post_object_v2_32176303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394" y="1690573"/>
            <a:ext cx="4322445" cy="33712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2,ANF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26358518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95" y="2102154"/>
            <a:ext cx="10341365" cy="435289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3,DNAzF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3263860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192" y="1931851"/>
            <a:ext cx="9490643" cy="335869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4,DAAzF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20904082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90573"/>
            <a:ext cx="12192000" cy="457618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5,</a:t>
            </a:r>
            <a:r>
              <a:rPr lang="zh-CN" altLang="en-US"/>
              <a:t>二硝基苯并氧化呋咱的合成</a:t>
            </a:r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3048065" y="3432138"/>
            <a:ext cx="6096131" cy="977265"/>
          </a:xfrm>
          <a:prstGeom prst="rect">
            <a:avLst/>
          </a:prstGeom>
        </p:spPr>
        <p:txBody>
          <a:bodyPr rtlCol="0">
            <a:noAutofit/>
          </a:bodyPr>
          <a:p>
            <a:endParaRPr lang="zh-CN" altLang="en-US" sz="2400"/>
          </a:p>
        </p:txBody>
      </p:sp>
      <p:pic>
        <p:nvPicPr>
          <p:cNvPr id="4" name="图片 3" descr="upload_post_object_v2_20648869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847" y="1559525"/>
            <a:ext cx="6365333" cy="2849955"/>
          </a:xfrm>
          <a:prstGeom prst="rect">
            <a:avLst/>
          </a:prstGeom>
        </p:spPr>
      </p:pic>
      <p:pic>
        <p:nvPicPr>
          <p:cNvPr id="5" name="图片 4" descr="upload_post_object_v2_14294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15" y="4409480"/>
            <a:ext cx="5457906" cy="2399774"/>
          </a:xfrm>
          <a:prstGeom prst="rect">
            <a:avLst/>
          </a:prstGeom>
        </p:spPr>
      </p:pic>
      <p:pic>
        <p:nvPicPr>
          <p:cNvPr id="6" name="图片 5" descr="upload_post_object_v2_40762087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060" y="2190107"/>
            <a:ext cx="5147507" cy="406010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upload_post_object_v2_29193931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95" y="365114"/>
            <a:ext cx="9503776" cy="574630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6,NOTO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9331942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6370" y="189580"/>
            <a:ext cx="6858704" cy="2133047"/>
          </a:xfrm>
          <a:prstGeom prst="rect">
            <a:avLst/>
          </a:prstGeom>
        </p:spPr>
      </p:pic>
      <p:pic>
        <p:nvPicPr>
          <p:cNvPr id="4" name="图片 3" descr="upload_post_object_v2_28818877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9" y="1690613"/>
            <a:ext cx="4845340" cy="1806109"/>
          </a:xfrm>
          <a:prstGeom prst="rect">
            <a:avLst/>
          </a:prstGeom>
        </p:spPr>
      </p:pic>
      <p:pic>
        <p:nvPicPr>
          <p:cNvPr id="5" name="图片 4" descr="upload_post_object_v2_11147608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3" y="3496645"/>
            <a:ext cx="4955053" cy="1838796"/>
          </a:xfrm>
          <a:prstGeom prst="rect">
            <a:avLst/>
          </a:prstGeom>
        </p:spPr>
      </p:pic>
      <p:pic>
        <p:nvPicPr>
          <p:cNvPr id="6" name="图片 5" descr="upload_post_object_v2_36651567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838" y="2322727"/>
            <a:ext cx="4106736" cy="1843755"/>
          </a:xfrm>
          <a:prstGeom prst="rect">
            <a:avLst/>
          </a:prstGeom>
        </p:spPr>
      </p:pic>
      <p:pic>
        <p:nvPicPr>
          <p:cNvPr id="7" name="图片 6" descr="upload_post_object_v2_7024957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896" y="4287988"/>
            <a:ext cx="4390605" cy="24658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7,</a:t>
            </a:r>
            <a:r>
              <a:rPr lang="zh-CN" altLang="en-US"/>
              <a:t>二硝基偶氮氧化呋咱（</a:t>
            </a:r>
            <a:r>
              <a:rPr lang="en-US" altLang="zh-CN"/>
              <a:t>DNOAF)</a:t>
            </a:r>
            <a:r>
              <a:rPr lang="zh-CN" altLang="en-US"/>
              <a:t>合成</a:t>
            </a:r>
            <a:endParaRPr lang="zh-CN" altLang="en-US"/>
          </a:p>
        </p:txBody>
      </p:sp>
      <p:pic>
        <p:nvPicPr>
          <p:cNvPr id="3" name="图片 2" descr="upload_post_object_v2_31574552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95" y="1690573"/>
            <a:ext cx="5533659" cy="1854483"/>
          </a:xfrm>
          <a:prstGeom prst="rect">
            <a:avLst/>
          </a:prstGeom>
        </p:spPr>
      </p:pic>
      <p:pic>
        <p:nvPicPr>
          <p:cNvPr id="4" name="图片 3" descr="upload_post_object_v2_14717493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223" y="3544908"/>
            <a:ext cx="3937525" cy="3071094"/>
          </a:xfrm>
          <a:prstGeom prst="rect">
            <a:avLst/>
          </a:prstGeom>
        </p:spPr>
      </p:pic>
      <p:pic>
        <p:nvPicPr>
          <p:cNvPr id="5" name="图片 4" descr="upload_post_object_v2_16077213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071" y="2480377"/>
            <a:ext cx="4602768" cy="374301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upload_post_object_v2_13315122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207" y="2559894"/>
            <a:ext cx="7026770" cy="4298171"/>
          </a:xfrm>
          <a:prstGeom prst="rect">
            <a:avLst/>
          </a:prstGeom>
        </p:spPr>
      </p:pic>
      <p:pic>
        <p:nvPicPr>
          <p:cNvPr id="4" name="图片 3" descr="upload_post_object_v2_21947644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66" y="365114"/>
            <a:ext cx="5148502" cy="1725406"/>
          </a:xfrm>
          <a:prstGeom prst="rect">
            <a:avLst/>
          </a:prstGeom>
        </p:spPr>
      </p:pic>
      <p:pic>
        <p:nvPicPr>
          <p:cNvPr id="5" name="图片 4" descr="upload_post_object_v2_41629026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135" y="1209472"/>
            <a:ext cx="2517618" cy="443879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8,ANBDF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7275155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247" y="1360796"/>
            <a:ext cx="3578017" cy="2227586"/>
          </a:xfrm>
          <a:prstGeom prst="rect">
            <a:avLst/>
          </a:prstGeom>
        </p:spPr>
      </p:pic>
      <p:pic>
        <p:nvPicPr>
          <p:cNvPr id="4" name="图片 3" descr="upload_post_object_v2_8683539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4" y="3588291"/>
            <a:ext cx="4330806" cy="2712352"/>
          </a:xfrm>
          <a:prstGeom prst="rect">
            <a:avLst/>
          </a:prstGeom>
        </p:spPr>
      </p:pic>
      <p:pic>
        <p:nvPicPr>
          <p:cNvPr id="5" name="图片 4" descr="upload_post_object_v2_17771500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772" y="365114"/>
            <a:ext cx="3440971" cy="3721357"/>
          </a:xfrm>
          <a:prstGeom prst="rect">
            <a:avLst/>
          </a:prstGeom>
        </p:spPr>
      </p:pic>
      <p:pic>
        <p:nvPicPr>
          <p:cNvPr id="6" name="图片 5" descr="upload_post_object_v2_40320118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735" y="3288838"/>
            <a:ext cx="3503888" cy="33114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文本框 1048650"/>
          <p:cNvSpPr txBox="1"/>
          <p:nvPr/>
        </p:nvSpPr>
        <p:spPr>
          <a:xfrm>
            <a:off x="831072" y="723849"/>
            <a:ext cx="6517104" cy="1548771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sz="2800">
                <a:solidFill>
                  <a:srgbClr val="000000"/>
                </a:solidFill>
              </a:rPr>
              <a:t>第1章</a:t>
            </a:r>
            <a:endParaRPr lang="zh-CN" sz="2800">
              <a:solidFill>
                <a:srgbClr val="000000"/>
              </a:solidFill>
            </a:endParaRPr>
          </a:p>
          <a:p>
            <a:r>
              <a:rPr lang="zh-CN" altLang="zh-CN" sz="2800">
                <a:solidFill>
                  <a:srgbClr val="000000"/>
                </a:solidFill>
              </a:rPr>
              <a:t>唑</a:t>
            </a:r>
            <a:r>
              <a:rPr lang="zh-CN" altLang="zh-CN" sz="2800">
                <a:solidFill>
                  <a:srgbClr val="000000"/>
                </a:solidFill>
              </a:rPr>
              <a:t>类</a:t>
            </a:r>
            <a:r>
              <a:rPr lang="en-US" altLang="zh-CN" sz="2800">
                <a:solidFill>
                  <a:srgbClr val="000000"/>
                </a:solidFill>
              </a:rPr>
              <a:t>含能材料的合成</a:t>
            </a:r>
            <a:endParaRPr lang="zh-CN" sz="2800">
              <a:solidFill>
                <a:srgbClr val="000000"/>
              </a:solidFill>
            </a:endParaRPr>
          </a:p>
          <a:p>
            <a:endParaRPr lang="zh-CN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</a:t>
            </a:r>
            <a:br>
              <a:rPr lang="zh-CN" altLang="en-US"/>
            </a:br>
            <a:r>
              <a:rPr lang="zh-CN" altLang="en-US"/>
              <a:t>硝胺类含能材料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1,</a:t>
            </a:r>
            <a:r>
              <a:rPr lang="zh-CN" altLang="en-US"/>
              <a:t>环四亚甲基四硝胺</a:t>
            </a:r>
            <a:r>
              <a:rPr lang="en-US" altLang="zh-CN"/>
              <a:t>(HMX)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37585249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946" y="1505155"/>
            <a:ext cx="5471053" cy="2288211"/>
          </a:xfrm>
          <a:prstGeom prst="rect">
            <a:avLst/>
          </a:prstGeom>
        </p:spPr>
      </p:pic>
      <p:pic>
        <p:nvPicPr>
          <p:cNvPr id="4" name="图片 3" descr="upload_post_object_v2_13569406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62" y="4312734"/>
            <a:ext cx="5589942" cy="1858358"/>
          </a:xfrm>
          <a:prstGeom prst="rect">
            <a:avLst/>
          </a:prstGeom>
        </p:spPr>
      </p:pic>
      <p:pic>
        <p:nvPicPr>
          <p:cNvPr id="5" name="图片 4" descr="upload_post_object_v2_18158670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671" y="1690573"/>
            <a:ext cx="5723276" cy="1933373"/>
          </a:xfrm>
          <a:prstGeom prst="rect">
            <a:avLst/>
          </a:prstGeom>
        </p:spPr>
      </p:pic>
      <p:pic>
        <p:nvPicPr>
          <p:cNvPr id="6" name="图片 5" descr="upload_post_object_v2_7136006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954" y="4165215"/>
            <a:ext cx="5656888" cy="215360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硝酰胺小分子缩合示意图</a:t>
            </a:r>
            <a:endParaRPr lang="zh-CN" altLang="en-US"/>
          </a:p>
        </p:txBody>
      </p:sp>
      <p:pic>
        <p:nvPicPr>
          <p:cNvPr id="5" name="图片 4" descr="upload_post_object_v2_4711376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95" y="2352012"/>
            <a:ext cx="4894429" cy="3400299"/>
          </a:xfrm>
          <a:prstGeom prst="rect">
            <a:avLst/>
          </a:prstGeom>
        </p:spPr>
      </p:pic>
      <p:pic>
        <p:nvPicPr>
          <p:cNvPr id="6" name="图片 5" descr="upload_post_object_v2_5305547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651" y="2352159"/>
            <a:ext cx="5711237" cy="337538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2,</a:t>
            </a:r>
            <a:r>
              <a:rPr lang="zh-CN" altLang="en-US"/>
              <a:t>四硝基甘脲</a:t>
            </a:r>
            <a:r>
              <a:rPr lang="en-US" altLang="zh-CN"/>
              <a:t>(TNGU)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36945298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95" y="1446232"/>
            <a:ext cx="6213838" cy="1949155"/>
          </a:xfrm>
          <a:prstGeom prst="rect">
            <a:avLst/>
          </a:prstGeom>
        </p:spPr>
      </p:pic>
      <p:pic>
        <p:nvPicPr>
          <p:cNvPr id="4" name="图片 3" descr="upload_post_object_v2_1845713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95" y="3210112"/>
            <a:ext cx="6197161" cy="3256487"/>
          </a:xfrm>
          <a:prstGeom prst="rect">
            <a:avLst/>
          </a:prstGeom>
        </p:spPr>
      </p:pic>
      <p:pic>
        <p:nvPicPr>
          <p:cNvPr id="5" name="图片 4" descr="upload_post_object_v2_25512057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229" y="3291528"/>
            <a:ext cx="5110310" cy="1589299"/>
          </a:xfrm>
          <a:prstGeom prst="rect">
            <a:avLst/>
          </a:prstGeom>
        </p:spPr>
      </p:pic>
      <p:pic>
        <p:nvPicPr>
          <p:cNvPr id="6" name="图片 5" descr="upload_post_object_v2_42789523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229" y="4880910"/>
            <a:ext cx="5012192" cy="1585565"/>
          </a:xfrm>
          <a:prstGeom prst="rect">
            <a:avLst/>
          </a:prstGeom>
        </p:spPr>
      </p:pic>
      <p:pic>
        <p:nvPicPr>
          <p:cNvPr id="7" name="图片 6" descr="upload_post_object_v2_21395250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420" y="659656"/>
            <a:ext cx="2799908" cy="22681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3,</a:t>
            </a:r>
            <a:r>
              <a:rPr lang="zh-CN" altLang="en-US"/>
              <a:t>三硝基氮杂环己酮</a:t>
            </a:r>
            <a:r>
              <a:rPr lang="en-US" altLang="zh-CN"/>
              <a:t>(K</a:t>
            </a:r>
            <a:r>
              <a:rPr lang="zh-CN" altLang="en-US"/>
              <a:t>-</a:t>
            </a:r>
            <a:r>
              <a:rPr lang="en-US" altLang="zh-CN"/>
              <a:t>6)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7923492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95" y="2048085"/>
            <a:ext cx="10195305" cy="374473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4,</a:t>
            </a:r>
            <a:r>
              <a:rPr lang="zh-CN" altLang="en-US"/>
              <a:t>二硝基四氧杂异伍兹烷</a:t>
            </a:r>
            <a:r>
              <a:rPr lang="en-US" altLang="zh-CN"/>
              <a:t>(TEX)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21210897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3803" y="1690573"/>
            <a:ext cx="7051175" cy="4711442"/>
          </a:xfrm>
          <a:prstGeom prst="rect">
            <a:avLst/>
          </a:prstGeom>
        </p:spPr>
      </p:pic>
      <p:pic>
        <p:nvPicPr>
          <p:cNvPr id="4" name="图片 3" descr="upload_post_object_v2_1052755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838" y="3206761"/>
            <a:ext cx="3071491" cy="282641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upload_post_object_v2_8364767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95" y="702668"/>
            <a:ext cx="8527018" cy="2674752"/>
          </a:xfrm>
          <a:prstGeom prst="rect">
            <a:avLst/>
          </a:prstGeom>
        </p:spPr>
      </p:pic>
      <p:pic>
        <p:nvPicPr>
          <p:cNvPr id="4" name="图片 3" descr="upload_post_object_v2_26218800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30" y="3597567"/>
            <a:ext cx="8320431" cy="25876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5,HHTDD</a:t>
            </a:r>
            <a:r>
              <a:rPr lang="zh-CN" altLang="en-US"/>
              <a:t>四硝基产物的合成</a:t>
            </a:r>
            <a:endParaRPr lang="zh-CN" altLang="en-US"/>
          </a:p>
        </p:txBody>
      </p:sp>
      <p:pic>
        <p:nvPicPr>
          <p:cNvPr id="3" name="图片 2" descr="upload_post_object_v2_31840296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0164" y="1690573"/>
            <a:ext cx="6095316" cy="4771814"/>
          </a:xfrm>
          <a:prstGeom prst="rect">
            <a:avLst/>
          </a:prstGeom>
        </p:spPr>
      </p:pic>
      <p:pic>
        <p:nvPicPr>
          <p:cNvPr id="4" name="图片 3" descr="upload_post_object_v2_39895370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8299"/>
            <a:ext cx="5501024" cy="26694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6,TDCD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30386625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939" y="1690573"/>
            <a:ext cx="4121505" cy="3012978"/>
          </a:xfrm>
          <a:prstGeom prst="rect">
            <a:avLst/>
          </a:prstGeom>
        </p:spPr>
      </p:pic>
      <p:pic>
        <p:nvPicPr>
          <p:cNvPr id="4" name="图片 3" descr="upload_post_object_v2_41638015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300" y="1406243"/>
            <a:ext cx="3798304" cy="4045252"/>
          </a:xfrm>
          <a:prstGeom prst="rect">
            <a:avLst/>
          </a:prstGeom>
        </p:spPr>
      </p:pic>
      <p:pic>
        <p:nvPicPr>
          <p:cNvPr id="5" name="图片 4" descr="upload_post_object_v2_328232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099" y="2623442"/>
            <a:ext cx="3751852" cy="246769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7,</a:t>
            </a:r>
            <a:r>
              <a:rPr lang="zh-CN" altLang="en-US"/>
              <a:t>氨基脲硝酸盐的合成</a:t>
            </a:r>
            <a:endParaRPr lang="zh-CN" altLang="en-US"/>
          </a:p>
        </p:txBody>
      </p:sp>
      <p:pic>
        <p:nvPicPr>
          <p:cNvPr id="3" name="图片 2" descr="upload_post_object_v2_28534917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16809"/>
            <a:ext cx="12192000" cy="38243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标题 1048653"/>
          <p:cNvSpPr>
            <a:spLocks noGrp="1"/>
          </p:cNvSpPr>
          <p:nvPr>
            <p:ph type="title"/>
          </p:nvPr>
        </p:nvSpPr>
        <p:spPr>
          <a:xfrm>
            <a:off x="838199" y="365126"/>
            <a:ext cx="7510563" cy="1325563"/>
          </a:xfrm>
        </p:spPr>
        <p:txBody>
          <a:bodyPr/>
          <a:p>
            <a:r>
              <a:rPr lang="en-US" altLang="zh-CN"/>
              <a:t>1</a:t>
            </a:r>
            <a:r>
              <a:rPr lang="en-US" altLang="zh-CN"/>
              <a:t>,</a:t>
            </a:r>
            <a:r>
              <a:rPr lang="zh-CN" altLang="zh-CN"/>
              <a:t>氨基四氮唑</a:t>
            </a:r>
            <a:r>
              <a:rPr lang="en-US" altLang="zh-CN"/>
              <a:t>(</a:t>
            </a:r>
            <a:r>
              <a:rPr lang="en-US" altLang="zh-CN"/>
              <a:t>5</a:t>
            </a:r>
            <a:r>
              <a:rPr lang="en-US" altLang="zh-CN"/>
              <a:t>-</a:t>
            </a:r>
            <a:r>
              <a:rPr lang="en-US" altLang="zh-CN"/>
              <a:t>A</a:t>
            </a:r>
            <a:r>
              <a:rPr lang="en-US" altLang="zh-CN"/>
              <a:t>T</a:t>
            </a:r>
            <a:r>
              <a:rPr lang="en-US" altLang="zh-CN"/>
              <a:t>)</a:t>
            </a:r>
            <a:r>
              <a:rPr lang="zh-CN" altLang="zh-CN"/>
              <a:t>的合成</a:t>
            </a:r>
            <a:endParaRPr lang="zh-CN"/>
          </a:p>
        </p:txBody>
      </p:sp>
      <p:pic>
        <p:nvPicPr>
          <p:cNvPr id="2097156" name="图片 2097155"/>
          <p:cNvPicPr/>
          <p:nvPr/>
        </p:nvPicPr>
        <p:blipFill>
          <a:blip r:embed="rId1"/>
          <a:stretch>
            <a:fillRect/>
          </a:stretch>
        </p:blipFill>
        <p:spPr>
          <a:xfrm>
            <a:off x="272181" y="1690688"/>
            <a:ext cx="6209426" cy="4897671"/>
          </a:xfrm>
          <a:prstGeom prst="rect">
            <a:avLst/>
          </a:prstGeom>
        </p:spPr>
      </p:pic>
      <p:pic>
        <p:nvPicPr>
          <p:cNvPr id="2097157" name="图片 2097156"/>
          <p:cNvPicPr/>
          <p:nvPr/>
        </p:nvPicPr>
        <p:blipFill>
          <a:blip r:embed="rId2"/>
          <a:stretch>
            <a:fillRect/>
          </a:stretch>
        </p:blipFill>
        <p:spPr>
          <a:xfrm rot="4760">
            <a:off x="6098945" y="2010416"/>
            <a:ext cx="6010181" cy="425843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8,DNNC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41280131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3002" y="996627"/>
            <a:ext cx="3708932" cy="2637843"/>
          </a:xfrm>
          <a:prstGeom prst="rect">
            <a:avLst/>
          </a:prstGeom>
        </p:spPr>
      </p:pic>
      <p:pic>
        <p:nvPicPr>
          <p:cNvPr id="4" name="图片 3" descr="upload_post_object_v2_38928520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2" y="1594488"/>
            <a:ext cx="4073995" cy="4475167"/>
          </a:xfrm>
          <a:prstGeom prst="rect">
            <a:avLst/>
          </a:prstGeom>
        </p:spPr>
      </p:pic>
      <p:pic>
        <p:nvPicPr>
          <p:cNvPr id="5" name="图片 4" descr="upload_post_object_v2_42665612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992" y="996774"/>
            <a:ext cx="4196306" cy="4864191"/>
          </a:xfrm>
          <a:prstGeom prst="rect">
            <a:avLst/>
          </a:prstGeom>
        </p:spPr>
      </p:pic>
      <p:pic>
        <p:nvPicPr>
          <p:cNvPr id="6" name="图片 5" descr="upload_post_object_v2_30395310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389" y="3634471"/>
            <a:ext cx="3834545" cy="262914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9,ADN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4" name="图片 3" descr="upload_post_object_v2_25846525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7388" y="1690573"/>
            <a:ext cx="3617485" cy="2538386"/>
          </a:xfrm>
          <a:prstGeom prst="rect">
            <a:avLst/>
          </a:prstGeom>
        </p:spPr>
      </p:pic>
      <p:pic>
        <p:nvPicPr>
          <p:cNvPr id="5" name="图片 4" descr="upload_post_object_v2_10543492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17" y="1383924"/>
            <a:ext cx="4470795" cy="5070316"/>
          </a:xfrm>
          <a:prstGeom prst="rect">
            <a:avLst/>
          </a:prstGeom>
        </p:spPr>
      </p:pic>
      <p:pic>
        <p:nvPicPr>
          <p:cNvPr id="7" name="图片 6" descr="upload_post_object_v2_35454220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693" y="270862"/>
            <a:ext cx="4184425" cy="631601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10,HNA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18501705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7281" y="551924"/>
            <a:ext cx="6282963" cy="2257199"/>
          </a:xfrm>
          <a:prstGeom prst="rect">
            <a:avLst/>
          </a:prstGeom>
        </p:spPr>
      </p:pic>
      <p:pic>
        <p:nvPicPr>
          <p:cNvPr id="4" name="图片 3" descr="upload_post_object_v2_26916630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56" y="1483638"/>
            <a:ext cx="3355687" cy="5374427"/>
          </a:xfrm>
          <a:prstGeom prst="rect">
            <a:avLst/>
          </a:prstGeom>
        </p:spPr>
      </p:pic>
      <p:pic>
        <p:nvPicPr>
          <p:cNvPr id="5" name="图片 4" descr="upload_post_object_v2_16411641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135" y="2808605"/>
            <a:ext cx="4189730" cy="3855720"/>
          </a:xfrm>
          <a:prstGeom prst="rect">
            <a:avLst/>
          </a:prstGeom>
        </p:spPr>
      </p:pic>
      <p:pic>
        <p:nvPicPr>
          <p:cNvPr id="6" name="图片 5" descr="upload_post_object_v2_11903134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716" y="3317096"/>
            <a:ext cx="3788142" cy="283850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upload_post_object_v2_12624912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084065" cy="3150256"/>
          </a:xfrm>
          <a:prstGeom prst="rect">
            <a:avLst/>
          </a:prstGeom>
        </p:spPr>
      </p:pic>
      <p:pic>
        <p:nvPicPr>
          <p:cNvPr id="4" name="图片 3" descr="upload_post_object_v2_41910486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8522"/>
            <a:ext cx="3969510" cy="3039544"/>
          </a:xfrm>
          <a:prstGeom prst="rect">
            <a:avLst/>
          </a:prstGeom>
        </p:spPr>
      </p:pic>
      <p:pic>
        <p:nvPicPr>
          <p:cNvPr id="6" name="图片 5" descr="upload_post_object_v2_36571950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29" y="309166"/>
            <a:ext cx="4071447" cy="3039936"/>
          </a:xfrm>
          <a:prstGeom prst="rect">
            <a:avLst/>
          </a:prstGeom>
        </p:spPr>
      </p:pic>
      <p:pic>
        <p:nvPicPr>
          <p:cNvPr id="7" name="图片 6" descr="upload_post_object_v2_35583914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522" y="3349113"/>
            <a:ext cx="3857804" cy="3089437"/>
          </a:xfrm>
          <a:prstGeom prst="rect">
            <a:avLst/>
          </a:prstGeom>
        </p:spPr>
      </p:pic>
      <p:pic>
        <p:nvPicPr>
          <p:cNvPr id="8" name="图片 7" descr="upload_post_object_v2_14762400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325" y="591473"/>
            <a:ext cx="3462086" cy="5674792"/>
          </a:xfrm>
          <a:prstGeom prst="rect">
            <a:avLst/>
          </a:prstGeom>
        </p:spPr>
      </p:pic>
      <p:pic>
        <p:nvPicPr>
          <p:cNvPr id="9" name="图片 8" descr="upload_post_object_v2_37731194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165" y="0"/>
            <a:ext cx="3912824" cy="275483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upload_post_object_v2_6068864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8428" y="4237339"/>
            <a:ext cx="3659884" cy="2620727"/>
          </a:xfrm>
          <a:prstGeom prst="rect">
            <a:avLst/>
          </a:prstGeom>
        </p:spPr>
      </p:pic>
      <p:pic>
        <p:nvPicPr>
          <p:cNvPr id="4" name="图片 3" descr="upload_post_object_v2_7466424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68428" cy="6858000"/>
          </a:xfrm>
          <a:prstGeom prst="rect">
            <a:avLst/>
          </a:prstGeom>
        </p:spPr>
      </p:pic>
      <p:pic>
        <p:nvPicPr>
          <p:cNvPr id="5" name="图片 4" descr="upload_post_object_v2_2914097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097" y="3066479"/>
            <a:ext cx="3487837" cy="3791586"/>
          </a:xfrm>
          <a:prstGeom prst="rect">
            <a:avLst/>
          </a:prstGeom>
        </p:spPr>
      </p:pic>
      <p:pic>
        <p:nvPicPr>
          <p:cNvPr id="6" name="图片 5" descr="upload_post_object_v2_41149611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885" y="206104"/>
            <a:ext cx="6656527" cy="2391404"/>
          </a:xfrm>
          <a:prstGeom prst="rect">
            <a:avLst/>
          </a:prstGeom>
        </p:spPr>
      </p:pic>
      <p:pic>
        <p:nvPicPr>
          <p:cNvPr id="8" name="图片 7" descr="upload_post_object_v2_15656629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872" y="2597638"/>
            <a:ext cx="2132753" cy="1548334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11,FOX</a:t>
            </a:r>
            <a:r>
              <a:rPr lang="zh-CN" altLang="en-US"/>
              <a:t>-</a:t>
            </a:r>
            <a:r>
              <a:rPr lang="en-US" altLang="zh-CN"/>
              <a:t>12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29631965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324" y="2526733"/>
            <a:ext cx="6267566" cy="2386095"/>
          </a:xfrm>
          <a:prstGeom prst="rect">
            <a:avLst/>
          </a:prstGeom>
        </p:spPr>
      </p:pic>
      <p:pic>
        <p:nvPicPr>
          <p:cNvPr id="4" name="图片 3" descr="upload_post_object_v2_28677757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342" y="557123"/>
            <a:ext cx="3725997" cy="531798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12,FOX</a:t>
            </a:r>
            <a:r>
              <a:rPr lang="zh-CN" altLang="en-US"/>
              <a:t>-</a:t>
            </a:r>
            <a:r>
              <a:rPr lang="en-US" altLang="zh-CN"/>
              <a:t>7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32538935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4408" y="0"/>
            <a:ext cx="2902389" cy="2941760"/>
          </a:xfrm>
          <a:prstGeom prst="rect">
            <a:avLst/>
          </a:prstGeom>
        </p:spPr>
      </p:pic>
      <p:pic>
        <p:nvPicPr>
          <p:cNvPr id="4" name="图片 3" descr="upload_post_object_v2_38544630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80" y="1690573"/>
            <a:ext cx="3546379" cy="4863129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3048065" y="3432138"/>
            <a:ext cx="6096131" cy="977265"/>
          </a:xfrm>
          <a:prstGeom prst="rect">
            <a:avLst/>
          </a:prstGeom>
        </p:spPr>
        <p:txBody>
          <a:bodyPr rtlCol="0">
            <a:noAutofit/>
          </a:bodyPr>
          <a:p>
            <a:endParaRPr lang="zh-CN" altLang="en-US" sz="2400"/>
          </a:p>
        </p:txBody>
      </p:sp>
      <p:pic>
        <p:nvPicPr>
          <p:cNvPr id="6" name="图片 5" descr="upload_post_object_v2_10237012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351" y="2941833"/>
            <a:ext cx="7098543" cy="355886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" y="0"/>
            <a:ext cx="10515600" cy="1325563"/>
          </a:xfrm>
        </p:spPr>
        <p:txBody>
          <a:bodyPr/>
          <a:p>
            <a:r>
              <a:rPr lang="en-US" altLang="zh-CN"/>
              <a:t>13,</a:t>
            </a:r>
            <a:r>
              <a:rPr lang="zh-CN" altLang="en-US"/>
              <a:t>含氟类高爆数含能材料</a:t>
            </a:r>
            <a:r>
              <a:rPr lang="en-US" altLang="zh-CN"/>
              <a:t>(11800)</a:t>
            </a:r>
            <a:endParaRPr lang="zh-CN" altLang="en-US"/>
          </a:p>
        </p:txBody>
      </p:sp>
      <p:pic>
        <p:nvPicPr>
          <p:cNvPr id="5" name="图片 4" descr="upload_post_object_v2_4332785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788" y="914500"/>
            <a:ext cx="5342918" cy="5962697"/>
          </a:xfrm>
          <a:prstGeom prst="rect">
            <a:avLst/>
          </a:prstGeom>
        </p:spPr>
      </p:pic>
      <p:pic>
        <p:nvPicPr>
          <p:cNvPr id="6" name="图片 5" descr="upload_post_object_v2_38573039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115" y="1378627"/>
            <a:ext cx="6631749" cy="503468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</a:t>
            </a:r>
            <a:br>
              <a:rPr lang="zh-CN" altLang="en-US"/>
            </a:br>
            <a:r>
              <a:rPr lang="zh-CN" altLang="en-US"/>
              <a:t>硝酸酯类合能材料</a:t>
            </a:r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1,ETN</a:t>
            </a:r>
            <a:r>
              <a:rPr lang="zh-CN" altLang="en-US"/>
              <a:t>丁四醇四硝酸酯的合成</a:t>
            </a:r>
            <a:endParaRPr lang="zh-CN" altLang="en-US"/>
          </a:p>
        </p:txBody>
      </p:sp>
      <p:pic>
        <p:nvPicPr>
          <p:cNvPr id="3" name="图片 2" descr="upload_post_object_v2_12755822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308" y="2758673"/>
            <a:ext cx="5662497" cy="3678133"/>
          </a:xfrm>
          <a:prstGeom prst="rect">
            <a:avLst/>
          </a:prstGeom>
        </p:spPr>
      </p:pic>
      <p:pic>
        <p:nvPicPr>
          <p:cNvPr id="4" name="图片 3" descr="upload_post_object_v2_1641935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76" y="1690573"/>
            <a:ext cx="5610726" cy="3701809"/>
          </a:xfrm>
          <a:prstGeom prst="rect">
            <a:avLst/>
          </a:prstGeom>
        </p:spPr>
      </p:pic>
      <p:pic>
        <p:nvPicPr>
          <p:cNvPr id="5" name="图片 4" descr="upload_post_object_v2_36540693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872" y="1690573"/>
            <a:ext cx="3053347" cy="45758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标题 1048652"/>
          <p:cNvSpPr>
            <a:spLocks noGrp="1"/>
          </p:cNvSpPr>
          <p:nvPr>
            <p:ph type="title"/>
          </p:nvPr>
        </p:nvSpPr>
        <p:spPr>
          <a:xfrm>
            <a:off x="838200" y="365126"/>
            <a:ext cx="6946264" cy="879882"/>
          </a:xfrm>
        </p:spPr>
        <p:txBody>
          <a:bodyPr/>
          <a:p>
            <a:r>
              <a:rPr lang="en-US" altLang="zh-CN"/>
              <a:t>2</a:t>
            </a:r>
            <a:r>
              <a:rPr lang="en-US" altLang="zh-CN"/>
              <a:t>,</a:t>
            </a:r>
            <a:r>
              <a:rPr lang="zh-CN" altLang="zh-CN"/>
              <a:t>硝基四唑钠</a:t>
            </a:r>
            <a:r>
              <a:rPr lang="en-US" altLang="zh-CN"/>
              <a:t>(</a:t>
            </a:r>
            <a:r>
              <a:rPr lang="en-US" altLang="zh-CN"/>
              <a:t>N</a:t>
            </a:r>
            <a:r>
              <a:rPr lang="en-US" altLang="zh-CN"/>
              <a:t>a</a:t>
            </a:r>
            <a:r>
              <a:rPr lang="en-US" altLang="zh-CN"/>
              <a:t>N</a:t>
            </a:r>
            <a:r>
              <a:rPr lang="en-US" altLang="zh-CN"/>
              <a:t>T</a:t>
            </a:r>
            <a:r>
              <a:rPr lang="en-US" altLang="zh-CN"/>
              <a:t>)</a:t>
            </a:r>
            <a:r>
              <a:rPr lang="zh-CN" altLang="zh-CN"/>
              <a:t>的合成</a:t>
            </a:r>
            <a:endParaRPr lang="zh-CN"/>
          </a:p>
        </p:txBody>
      </p:sp>
      <p:pic>
        <p:nvPicPr>
          <p:cNvPr id="2097155" name="图片 2097154"/>
          <p:cNvPicPr/>
          <p:nvPr/>
        </p:nvPicPr>
        <p:blipFill>
          <a:blip r:embed="rId1"/>
          <a:stretch>
            <a:fillRect/>
          </a:stretch>
        </p:blipFill>
        <p:spPr>
          <a:xfrm>
            <a:off x="514670" y="1245049"/>
            <a:ext cx="7269746" cy="5568944"/>
          </a:xfrm>
          <a:prstGeom prst="rect">
            <a:avLst/>
          </a:prstGeom>
        </p:spPr>
      </p:pic>
      <p:pic>
        <p:nvPicPr>
          <p:cNvPr id="2" name="图片 1" descr="upload_post_object_v2_1303649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005" y="1782396"/>
            <a:ext cx="3609861" cy="329294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2,</a:t>
            </a:r>
            <a:r>
              <a:rPr lang="zh-CN" altLang="en-US"/>
              <a:t>季戊四醇四硝酸酯</a:t>
            </a:r>
            <a:r>
              <a:rPr lang="en-US" altLang="zh-CN"/>
              <a:t>(PETN)</a:t>
            </a:r>
            <a:r>
              <a:rPr lang="zh-CN" altLang="en-US"/>
              <a:t>的合成。</a:t>
            </a:r>
            <a:endParaRPr lang="zh-CN" altLang="en-US"/>
          </a:p>
        </p:txBody>
      </p:sp>
      <p:pic>
        <p:nvPicPr>
          <p:cNvPr id="3" name="图片 2" descr="upload_post_object_v2_12809406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565" y="1690370"/>
            <a:ext cx="6349365" cy="4674235"/>
          </a:xfrm>
          <a:prstGeom prst="rect">
            <a:avLst/>
          </a:prstGeom>
        </p:spPr>
      </p:pic>
      <p:pic>
        <p:nvPicPr>
          <p:cNvPr id="5" name="图片 4" descr="upload_post_object_v2_26022492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006" y="2462347"/>
            <a:ext cx="3919833" cy="352968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3,</a:t>
            </a:r>
            <a:r>
              <a:rPr lang="zh-CN" altLang="en-US"/>
              <a:t>硝化甘油</a:t>
            </a:r>
            <a:r>
              <a:rPr lang="en-US" altLang="zh-CN"/>
              <a:t>(NG)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9374776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599" y="1394191"/>
            <a:ext cx="4863308" cy="5127442"/>
          </a:xfrm>
          <a:prstGeom prst="rect">
            <a:avLst/>
          </a:prstGeom>
        </p:spPr>
      </p:pic>
      <p:pic>
        <p:nvPicPr>
          <p:cNvPr id="4" name="图片 3" descr="upload_post_object_v2_39572365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468" y="428028"/>
            <a:ext cx="3861755" cy="600168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331" y="864468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</a:t>
            </a:r>
            <a:br>
              <a:rPr lang="zh-CN" altLang="en-US"/>
            </a:br>
            <a:r>
              <a:rPr lang="zh-CN" altLang="en-US"/>
              <a:t>叠氮类含能材料</a:t>
            </a:r>
            <a:br>
              <a:rPr lang="zh-CN" altLang="en-US"/>
            </a:br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869" y="0"/>
            <a:ext cx="10515600" cy="1325563"/>
          </a:xfrm>
        </p:spPr>
        <p:txBody>
          <a:bodyPr/>
          <a:p>
            <a:r>
              <a:rPr lang="en-US" altLang="zh-CN"/>
              <a:t>1,</a:t>
            </a:r>
            <a:r>
              <a:rPr lang="zh-CN" altLang="en-US"/>
              <a:t>叠氮化钠</a:t>
            </a:r>
            <a:r>
              <a:rPr lang="en-US" altLang="zh-CN"/>
              <a:t>(NaN3)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18406919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203" y="878852"/>
            <a:ext cx="5554228" cy="3808240"/>
          </a:xfrm>
          <a:prstGeom prst="rect">
            <a:avLst/>
          </a:prstGeom>
        </p:spPr>
      </p:pic>
      <p:pic>
        <p:nvPicPr>
          <p:cNvPr id="4" name="图片 3" descr="upload_post_object_v2_4111497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58" y="4371421"/>
            <a:ext cx="7413741" cy="2305663"/>
          </a:xfrm>
          <a:prstGeom prst="rect">
            <a:avLst/>
          </a:prstGeom>
        </p:spPr>
      </p:pic>
      <p:pic>
        <p:nvPicPr>
          <p:cNvPr id="5" name="图片 4" descr="upload_post_object_v2_21718806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255" y="655504"/>
            <a:ext cx="4432744" cy="2436279"/>
          </a:xfrm>
          <a:prstGeom prst="rect">
            <a:avLst/>
          </a:prstGeom>
        </p:spPr>
      </p:pic>
      <p:pic>
        <p:nvPicPr>
          <p:cNvPr id="6" name="图片 5" descr="upload_post_object_v2_32226846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828" y="3333941"/>
            <a:ext cx="2713200" cy="1884937"/>
          </a:xfrm>
          <a:prstGeom prst="rect">
            <a:avLst/>
          </a:prstGeom>
        </p:spPr>
      </p:pic>
      <p:pic>
        <p:nvPicPr>
          <p:cNvPr id="7" name="图片 6" descr="upload_post_object_v2_3228918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941" y="4371563"/>
            <a:ext cx="1898087" cy="2074134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6786922" y="6445555"/>
            <a:ext cx="4743608" cy="621883"/>
          </a:xfrm>
          <a:prstGeom prst="rect">
            <a:avLst/>
          </a:prstGeom>
        </p:spPr>
        <p:txBody>
          <a:bodyPr rtlCol="0">
            <a:noAutofit/>
          </a:bodyPr>
          <a:p>
            <a:r>
              <a:rPr lang="zh-CN" altLang="en-US" sz="2400"/>
              <a:t>照片素材来自于嘿嘿</a:t>
            </a:r>
            <a:endParaRPr lang="zh-CN" altLang="en-US" sz="24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2,</a:t>
            </a:r>
            <a:r>
              <a:rPr lang="zh-CN" altLang="en-US"/>
              <a:t>叠氮化铅的合成</a:t>
            </a:r>
            <a:endParaRPr lang="zh-CN" altLang="en-US"/>
          </a:p>
        </p:txBody>
      </p:sp>
      <p:pic>
        <p:nvPicPr>
          <p:cNvPr id="3" name="图片 2" descr="upload_post_object_v2_21774698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759" y="1454363"/>
            <a:ext cx="5562388" cy="2788710"/>
          </a:xfrm>
          <a:prstGeom prst="rect">
            <a:avLst/>
          </a:prstGeom>
        </p:spPr>
      </p:pic>
      <p:pic>
        <p:nvPicPr>
          <p:cNvPr id="4" name="图片 3" descr="upload_post_object_v2_2815238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51" y="4243103"/>
            <a:ext cx="6527949" cy="2222701"/>
          </a:xfrm>
          <a:prstGeom prst="rect">
            <a:avLst/>
          </a:prstGeom>
        </p:spPr>
      </p:pic>
      <p:pic>
        <p:nvPicPr>
          <p:cNvPr id="5" name="图片 4" descr="upload_post_object_v2_11388045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804" y="796343"/>
            <a:ext cx="3768127" cy="473403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3,</a:t>
            </a:r>
            <a:r>
              <a:rPr lang="zh-CN" altLang="en-US"/>
              <a:t>多种有机叠氮化合物的合成</a:t>
            </a:r>
            <a:endParaRPr lang="zh-CN" altLang="en-US"/>
          </a:p>
        </p:txBody>
      </p:sp>
      <p:pic>
        <p:nvPicPr>
          <p:cNvPr id="3" name="图片 2" descr="upload_post_object_v2_15599075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0070" y="1690573"/>
            <a:ext cx="7486202" cy="506666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upload_post_object_v2_18948613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319" y="365114"/>
            <a:ext cx="5877753" cy="3829812"/>
          </a:xfrm>
          <a:prstGeom prst="rect">
            <a:avLst/>
          </a:prstGeom>
        </p:spPr>
      </p:pic>
      <p:pic>
        <p:nvPicPr>
          <p:cNvPr id="4" name="图片 3" descr="upload_post_object_v2_8700997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965" y="365114"/>
            <a:ext cx="5493877" cy="6163953"/>
          </a:xfrm>
          <a:prstGeom prst="rect">
            <a:avLst/>
          </a:prstGeom>
        </p:spPr>
      </p:pic>
      <p:pic>
        <p:nvPicPr>
          <p:cNvPr id="5" name="图片 4" descr="upload_post_object_v2_14791963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076" y="4407356"/>
            <a:ext cx="1445997" cy="212155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upload_post_object_v2_2587110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077" y="197303"/>
            <a:ext cx="5219231" cy="6117521"/>
          </a:xfrm>
          <a:prstGeom prst="rect">
            <a:avLst/>
          </a:prstGeom>
        </p:spPr>
      </p:pic>
      <p:pic>
        <p:nvPicPr>
          <p:cNvPr id="4" name="图片 3" descr="upload_post_object_v2_3271265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322" y="197430"/>
            <a:ext cx="5376153" cy="3524875"/>
          </a:xfrm>
          <a:prstGeom prst="rect">
            <a:avLst/>
          </a:prstGeom>
        </p:spPr>
      </p:pic>
      <p:pic>
        <p:nvPicPr>
          <p:cNvPr id="5" name="图片 4" descr="upload_post_object_v2_31492594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926" y="2800494"/>
            <a:ext cx="5064551" cy="3320573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331" y="95941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</a:t>
            </a:r>
            <a:br>
              <a:rPr lang="zh-CN" altLang="en-US"/>
            </a:br>
            <a:r>
              <a:rPr lang="zh-CN" altLang="en-US"/>
              <a:t>芳香含能化合物的合成</a:t>
            </a:r>
            <a:br>
              <a:rPr lang="zh-CN" altLang="en-US"/>
            </a:br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1,</a:t>
            </a:r>
            <a:r>
              <a:rPr lang="zh-CN" altLang="en-US"/>
              <a:t>三氨基三硝基苯</a:t>
            </a:r>
            <a:r>
              <a:rPr lang="en-US" altLang="zh-CN"/>
              <a:t>(TATB)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4" name="图片 3" descr="upload_post_object_v2_8591894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95" y="1690573"/>
            <a:ext cx="6430250" cy="4717195"/>
          </a:xfrm>
          <a:prstGeom prst="rect">
            <a:avLst/>
          </a:prstGeom>
        </p:spPr>
      </p:pic>
      <p:pic>
        <p:nvPicPr>
          <p:cNvPr id="5" name="图片 4" descr="upload_post_object_v2_36116773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235" y="1347838"/>
            <a:ext cx="2277454" cy="2275372"/>
          </a:xfrm>
          <a:prstGeom prst="rect">
            <a:avLst/>
          </a:prstGeom>
        </p:spPr>
      </p:pic>
      <p:pic>
        <p:nvPicPr>
          <p:cNvPr id="6" name="图片 5" descr="upload_post_object_v2_3984265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850" y="4049609"/>
            <a:ext cx="2686118" cy="23580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标题 104865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3</a:t>
            </a:r>
            <a:r>
              <a:rPr lang="en-US" altLang="zh-CN"/>
              <a:t>,</a:t>
            </a:r>
            <a:r>
              <a:rPr lang="zh-CN" altLang="zh-CN"/>
              <a:t>偶</a:t>
            </a:r>
            <a:r>
              <a:rPr lang="zh-CN" altLang="zh-CN"/>
              <a:t>氮</a:t>
            </a:r>
            <a:r>
              <a:rPr lang="zh-CN" altLang="zh-CN"/>
              <a:t>四</a:t>
            </a:r>
            <a:r>
              <a:rPr lang="zh-CN" altLang="zh-CN"/>
              <a:t>唑钠</a:t>
            </a:r>
            <a:r>
              <a:rPr lang="en-US" altLang="zh-CN"/>
              <a:t>(</a:t>
            </a:r>
            <a:r>
              <a:rPr lang="en-US" altLang="zh-CN"/>
              <a:t>S</a:t>
            </a:r>
            <a:r>
              <a:rPr lang="en-US" altLang="zh-CN"/>
              <a:t>Z</a:t>
            </a:r>
            <a:r>
              <a:rPr lang="en-US" altLang="zh-CN"/>
              <a:t>T</a:t>
            </a:r>
            <a:r>
              <a:rPr lang="en-US" altLang="zh-CN"/>
              <a:t>)</a:t>
            </a:r>
            <a:r>
              <a:rPr lang="zh-CN" altLang="zh-CN"/>
              <a:t>的合成</a:t>
            </a:r>
            <a:endParaRPr lang="zh-CN"/>
          </a:p>
        </p:txBody>
      </p:sp>
      <p:pic>
        <p:nvPicPr>
          <p:cNvPr id="2097158" name="图片 2097157"/>
          <p:cNvPicPr/>
          <p:nvPr/>
        </p:nvPicPr>
        <p:blipFill>
          <a:blip r:embed="rId1"/>
          <a:stretch>
            <a:fillRect/>
          </a:stretch>
        </p:blipFill>
        <p:spPr>
          <a:xfrm>
            <a:off x="329414" y="1690573"/>
            <a:ext cx="7781076" cy="3088708"/>
          </a:xfrm>
          <a:prstGeom prst="rect">
            <a:avLst/>
          </a:prstGeom>
        </p:spPr>
      </p:pic>
      <p:pic>
        <p:nvPicPr>
          <p:cNvPr id="2" name="图片 1" descr="upload_post_object_v2_18943026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54" y="365114"/>
            <a:ext cx="2580685" cy="3895312"/>
          </a:xfrm>
          <a:prstGeom prst="rect">
            <a:avLst/>
          </a:prstGeom>
        </p:spPr>
      </p:pic>
      <p:pic>
        <p:nvPicPr>
          <p:cNvPr id="3" name="图片 2" descr="upload_post_object_v2_10555264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225" y="4779170"/>
            <a:ext cx="2710101" cy="1653022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2,</a:t>
            </a:r>
            <a:r>
              <a:rPr lang="zh-CN" altLang="en-US"/>
              <a:t>三硝基甲苯</a:t>
            </a:r>
            <a:r>
              <a:rPr lang="en-US" altLang="zh-CN"/>
              <a:t>(TNT)</a:t>
            </a:r>
            <a:r>
              <a:rPr lang="zh-CN" altLang="en-US"/>
              <a:t>的合成。</a:t>
            </a:r>
            <a:endParaRPr lang="zh-CN" altLang="en-US"/>
          </a:p>
        </p:txBody>
      </p:sp>
      <p:pic>
        <p:nvPicPr>
          <p:cNvPr id="3" name="图片 2" descr="upload_post_object_v2_9227202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117" y="1586279"/>
            <a:ext cx="7085734" cy="5271786"/>
          </a:xfrm>
          <a:prstGeom prst="rect">
            <a:avLst/>
          </a:prstGeom>
        </p:spPr>
      </p:pic>
      <p:pic>
        <p:nvPicPr>
          <p:cNvPr id="4" name="图片 3" descr="upload_post_object_v2_39167970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505" y="1288410"/>
            <a:ext cx="3424334" cy="2076453"/>
          </a:xfrm>
          <a:prstGeom prst="rect">
            <a:avLst/>
          </a:prstGeom>
        </p:spPr>
      </p:pic>
      <p:pic>
        <p:nvPicPr>
          <p:cNvPr id="5" name="图片 4" descr="upload_post_object_v2_39933861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546" y="4042752"/>
            <a:ext cx="3489139" cy="1967874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3,TKX</a:t>
            </a:r>
            <a:r>
              <a:rPr lang="zh-CN" altLang="en-US"/>
              <a:t>-</a:t>
            </a:r>
            <a:r>
              <a:rPr lang="en-US" altLang="zh-CN"/>
              <a:t>55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385763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95" y="1690573"/>
            <a:ext cx="3582578" cy="3977003"/>
          </a:xfrm>
          <a:prstGeom prst="rect">
            <a:avLst/>
          </a:prstGeom>
        </p:spPr>
      </p:pic>
      <p:pic>
        <p:nvPicPr>
          <p:cNvPr id="4" name="图片 3" descr="upload_post_object_v2_34675199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41" y="0"/>
            <a:ext cx="3322192" cy="6833553"/>
          </a:xfrm>
          <a:prstGeom prst="rect">
            <a:avLst/>
          </a:prstGeom>
        </p:spPr>
      </p:pic>
      <p:pic>
        <p:nvPicPr>
          <p:cNvPr id="5" name="图片 4" descr="upload_post_object_v2_3340974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264" y="365114"/>
            <a:ext cx="3648199" cy="2551405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838095" y="5880800"/>
            <a:ext cx="6096131" cy="977265"/>
          </a:xfrm>
          <a:prstGeom prst="rect">
            <a:avLst/>
          </a:prstGeom>
        </p:spPr>
        <p:txBody>
          <a:bodyPr rtlCol="0">
            <a:noAutofit/>
          </a:bodyPr>
          <a:p>
            <a:r>
              <a:rPr lang="zh-CN" altLang="en-US" sz="2400"/>
              <a:t>照片素材来自坐下</a:t>
            </a:r>
            <a:endParaRPr lang="zh-CN" altLang="en-US" sz="2400"/>
          </a:p>
        </p:txBody>
      </p:sp>
      <p:pic>
        <p:nvPicPr>
          <p:cNvPr id="7" name="图片 6" descr="upload_post_object_v2_13509720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340" y="2916664"/>
            <a:ext cx="3434374" cy="349786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upload_post_object_v2_20918181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95" y="365114"/>
            <a:ext cx="4764132" cy="5845340"/>
          </a:xfrm>
          <a:prstGeom prst="rect">
            <a:avLst/>
          </a:prstGeom>
        </p:spPr>
      </p:pic>
      <p:pic>
        <p:nvPicPr>
          <p:cNvPr id="4" name="图片 3" descr="upload_post_object_v2_11804605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755" y="364490"/>
            <a:ext cx="4185285" cy="593280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4,</a:t>
            </a:r>
            <a:r>
              <a:rPr lang="zh-CN" altLang="en-US"/>
              <a:t>三硝基苯酚</a:t>
            </a:r>
            <a:r>
              <a:rPr lang="en-US" altLang="zh-CN"/>
              <a:t>(TNP)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4093109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7384" y="2093071"/>
            <a:ext cx="3295871" cy="390678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6216631" y="3050652"/>
            <a:ext cx="8428303" cy="3320173"/>
          </a:xfrm>
          <a:prstGeom prst="rect">
            <a:avLst/>
          </a:prstGeom>
        </p:spPr>
        <p:txBody>
          <a:bodyPr rtlCol="0">
            <a:noAutofit/>
          </a:bodyPr>
          <a:p>
            <a:r>
              <a:rPr lang="zh-CN" altLang="en-US" sz="2400"/>
              <a:t>磺基水杨酸</a:t>
            </a:r>
            <a:r>
              <a:rPr lang="en-US" altLang="zh-CN" sz="2400"/>
              <a:t>:11g</a:t>
            </a:r>
            <a:endParaRPr lang="en-US" altLang="zh-CN" sz="2400"/>
          </a:p>
          <a:p>
            <a:r>
              <a:rPr lang="zh-CN" altLang="en-US" sz="2400"/>
              <a:t>硝酸钾</a:t>
            </a:r>
            <a:r>
              <a:rPr lang="en-US" altLang="zh-CN" sz="2400"/>
              <a:t>:18g</a:t>
            </a:r>
            <a:endParaRPr lang="en-US" altLang="zh-CN" sz="2400"/>
          </a:p>
          <a:p>
            <a:r>
              <a:rPr lang="zh-CN" altLang="en-US" sz="2400"/>
              <a:t>浓硫酸</a:t>
            </a:r>
            <a:r>
              <a:rPr lang="en-US" altLang="zh-CN" sz="2400"/>
              <a:t>20</a:t>
            </a:r>
            <a:r>
              <a:rPr lang="zh-CN" altLang="en-US" sz="2400"/>
              <a:t>毫升</a:t>
            </a:r>
            <a:endParaRPr lang="zh-CN" altLang="en-US" sz="2400"/>
          </a:p>
          <a:p>
            <a:r>
              <a:rPr lang="zh-CN" altLang="en-US" sz="2400"/>
              <a:t>反映完加水析出</a:t>
            </a:r>
            <a:r>
              <a:rPr lang="en-US" altLang="zh-CN" sz="2400"/>
              <a:t>TNP</a:t>
            </a:r>
            <a:endParaRPr lang="zh-CN" altLang="en-US" sz="24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5,</a:t>
            </a:r>
            <a:r>
              <a:rPr lang="zh-CN" altLang="en-US"/>
              <a:t>化合物三的合成</a:t>
            </a:r>
            <a:endParaRPr lang="zh-CN" altLang="en-US"/>
          </a:p>
        </p:txBody>
      </p:sp>
      <p:pic>
        <p:nvPicPr>
          <p:cNvPr id="3" name="图片 2" descr="upload_post_object_v2_29431603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95" y="1690573"/>
            <a:ext cx="4530495" cy="2700381"/>
          </a:xfrm>
          <a:prstGeom prst="rect">
            <a:avLst/>
          </a:prstGeom>
        </p:spPr>
      </p:pic>
      <p:pic>
        <p:nvPicPr>
          <p:cNvPr id="4" name="图片 3" descr="upload_post_object_v2_21735327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077" y="4390848"/>
            <a:ext cx="4602894" cy="2480433"/>
          </a:xfrm>
          <a:prstGeom prst="rect">
            <a:avLst/>
          </a:prstGeom>
        </p:spPr>
      </p:pic>
      <p:pic>
        <p:nvPicPr>
          <p:cNvPr id="5" name="图片 4" descr="upload_post_object_v2_40009435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495" y="0"/>
            <a:ext cx="3582295" cy="3385559"/>
          </a:xfrm>
          <a:prstGeom prst="rect">
            <a:avLst/>
          </a:prstGeom>
        </p:spPr>
      </p:pic>
      <p:pic>
        <p:nvPicPr>
          <p:cNvPr id="6" name="图片 5" descr="upload_post_object_v2_33212854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545" y="0"/>
            <a:ext cx="3097402" cy="3420249"/>
          </a:xfrm>
          <a:prstGeom prst="rect">
            <a:avLst/>
          </a:prstGeom>
        </p:spPr>
      </p:pic>
      <p:pic>
        <p:nvPicPr>
          <p:cNvPr id="7" name="图片 6" descr="upload_post_object_v2_5994152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228" y="3420203"/>
            <a:ext cx="5235327" cy="346292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6,ADNBF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2052713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5210" y="365114"/>
            <a:ext cx="3496945" cy="2667635"/>
          </a:xfrm>
          <a:prstGeom prst="rect">
            <a:avLst/>
          </a:prstGeom>
        </p:spPr>
      </p:pic>
      <p:pic>
        <p:nvPicPr>
          <p:cNvPr id="4" name="图片 3" descr="upload_post_object_v2_26491279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20" y="2354982"/>
            <a:ext cx="5177314" cy="3373422"/>
          </a:xfrm>
          <a:prstGeom prst="rect">
            <a:avLst/>
          </a:prstGeom>
        </p:spPr>
      </p:pic>
      <p:pic>
        <p:nvPicPr>
          <p:cNvPr id="5" name="图片 4" descr="upload_post_object_v2_6009814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210" y="3464147"/>
            <a:ext cx="6414657" cy="254528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</a:t>
            </a:r>
            <a:br>
              <a:rPr lang="zh-CN" altLang="en-US"/>
            </a:br>
            <a:r>
              <a:rPr lang="zh-CN" altLang="en-US"/>
              <a:t>配合物专题</a:t>
            </a:r>
            <a:endParaRPr lang="zh-CN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661" y="310452"/>
            <a:ext cx="10515600" cy="1325563"/>
          </a:xfrm>
        </p:spPr>
        <p:txBody>
          <a:bodyPr/>
          <a:p>
            <a:r>
              <a:rPr lang="en-US" altLang="zh-CN"/>
              <a:t>1, </a:t>
            </a:r>
            <a:r>
              <a:rPr lang="zh-CN" altLang="en-US"/>
              <a:t>高氯酸三碳酰肼合锌 的合成</a:t>
            </a:r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45569" y="1389198"/>
            <a:ext cx="10076449" cy="7035404"/>
          </a:xfrm>
          <a:prstGeom prst="rect">
            <a:avLst/>
          </a:prstGeom>
        </p:spPr>
        <p:txBody>
          <a:bodyPr rtlCol="0">
            <a:noAutofit/>
          </a:bodyPr>
          <a:p>
            <a:r>
              <a:rPr lang="zh-CN" altLang="en-US" sz="2400"/>
              <a:t>原料：高氯酸、氧化锌、无水乙醇、碳酰肼 仪器：烧杯、磁力加热
搅拌器、天平、量筒、抽滤瓶、抽滤漏斗、滤纸、真空泵、防毒面
具、护目镜、耐酸碱手套、</a:t>
            </a:r>
            <a:r>
              <a:rPr lang="en-US" altLang="zh-CN" sz="2400"/>
              <a:t>pH </a:t>
            </a:r>
            <a:r>
              <a:rPr lang="zh-CN" altLang="en-US" sz="2400"/>
              <a:t>计、药匙。 
步骤：</a:t>
            </a:r>
            <a:r>
              <a:rPr lang="en-US" altLang="zh-CN" sz="2400"/>
              <a:t>1.</a:t>
            </a:r>
            <a:r>
              <a:rPr lang="zh-CN" altLang="en-US" sz="2400"/>
              <a:t>将高氯酸倒入有氧化锌的烧杯，不断搅拌，同时配制碳酰
肼溶液，并用高氯酸调节 </a:t>
            </a:r>
            <a:r>
              <a:rPr lang="en-US" altLang="zh-CN" sz="2400"/>
              <a:t>pH </a:t>
            </a:r>
            <a:r>
              <a:rPr lang="zh-CN" altLang="en-US" sz="2400"/>
              <a:t>为弱酸性
</a:t>
            </a:r>
            <a:r>
              <a:rPr lang="en-US" altLang="zh-CN" sz="2400"/>
              <a:t>2.</a:t>
            </a:r>
            <a:r>
              <a:rPr lang="zh-CN" altLang="en-US" sz="2400"/>
              <a:t>然后将搅拌速度调节到 </a:t>
            </a:r>
            <a:r>
              <a:rPr lang="en-US" altLang="zh-CN" sz="2400"/>
              <a:t>250r/min
3.</a:t>
            </a:r>
            <a:r>
              <a:rPr lang="zh-CN" altLang="en-US" sz="2400"/>
              <a:t>升温高氯酸锌溶液温度再 </a:t>
            </a:r>
            <a:r>
              <a:rPr lang="en-US" altLang="zh-CN" sz="2400"/>
              <a:t>60℃</a:t>
            </a:r>
            <a:r>
              <a:rPr lang="zh-CN" altLang="en-US" sz="2400"/>
              <a:t>左右，滴入碳酰肼溶液
</a:t>
            </a:r>
            <a:r>
              <a:rPr lang="en-US" altLang="zh-CN" sz="2400"/>
              <a:t>4.</a:t>
            </a:r>
            <a:r>
              <a:rPr lang="zh-CN" altLang="en-US" sz="2400"/>
              <a:t>保温 </a:t>
            </a:r>
            <a:r>
              <a:rPr lang="en-US" altLang="zh-CN" sz="2400"/>
              <a:t>10min</a:t>
            </a:r>
            <a:r>
              <a:rPr lang="zh-CN" altLang="en-US" sz="2400"/>
              <a:t>，即得产物。</a:t>
            </a:r>
            <a:endParaRPr lang="zh-CN" altLang="en-US" sz="24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2,</a:t>
            </a:r>
            <a:r>
              <a:rPr lang="zh-CN" altLang="en-US"/>
              <a:t>硝酸肼镍（</a:t>
            </a:r>
            <a:r>
              <a:rPr lang="en-US" altLang="zh-CN"/>
              <a:t>NHN</a:t>
            </a:r>
            <a:r>
              <a:rPr lang="zh-CN" altLang="en-US"/>
              <a:t>）的合成。</a:t>
            </a:r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838095" y="1641779"/>
            <a:ext cx="4829534" cy="3574181"/>
          </a:xfrm>
          <a:prstGeom prst="rect">
            <a:avLst/>
          </a:prstGeom>
        </p:spPr>
        <p:txBody>
          <a:bodyPr rtlCol="0">
            <a:noAutofit/>
          </a:bodyPr>
          <a:p>
            <a:r>
              <a:rPr lang="en-US" altLang="zh-CN" sz="2400"/>
              <a:t>1.</a:t>
            </a:r>
            <a:r>
              <a:rPr lang="zh-CN" altLang="en-US" sz="2400"/>
              <a:t>配置 </a:t>
            </a:r>
            <a:r>
              <a:rPr lang="en-US" altLang="zh-CN" sz="2400"/>
              <a:t>10%</a:t>
            </a:r>
            <a:r>
              <a:rPr lang="zh-CN" altLang="en-US" sz="2400"/>
              <a:t>的硝酸镍溶液</a:t>
            </a:r>
            <a:r>
              <a:rPr lang="en-US" altLang="zh-CN" sz="2400"/>
              <a:t>,5%</a:t>
            </a:r>
            <a:r>
              <a:rPr lang="zh-CN" altLang="en-US" sz="2400"/>
              <a:t>水合肼溶液 
</a:t>
            </a:r>
            <a:r>
              <a:rPr lang="en-US" altLang="zh-CN" sz="2400"/>
              <a:t>2.</a:t>
            </a:r>
            <a:r>
              <a:rPr lang="zh-CN" altLang="en-US" sz="2400"/>
              <a:t>投料比：硝酸镍：水合肼=</a:t>
            </a:r>
            <a:r>
              <a:rPr lang="en-US" altLang="zh-CN" sz="2400"/>
              <a:t>9:16</a:t>
            </a:r>
            <a:r>
              <a:rPr lang="zh-CN" altLang="en-US" sz="2400"/>
              <a:t>（体积比） 
</a:t>
            </a:r>
            <a:r>
              <a:rPr lang="en-US" altLang="zh-CN" sz="2400"/>
              <a:t>3.</a:t>
            </a:r>
            <a:r>
              <a:rPr lang="zh-CN" altLang="en-US" sz="2400"/>
              <a:t>将硝酸镍加入烧杯在磁力加热搅拌器上加热至 </a:t>
            </a:r>
            <a:r>
              <a:rPr lang="en-US" altLang="zh-CN" sz="2400"/>
              <a:t>65 </a:t>
            </a:r>
            <a:r>
              <a:rPr lang="zh-CN" altLang="en-US" sz="2400"/>
              <a:t>度。 
 </a:t>
            </a:r>
            <a:r>
              <a:rPr lang="en-US" altLang="zh-CN" sz="2400"/>
              <a:t>4.</a:t>
            </a:r>
            <a:r>
              <a:rPr lang="zh-CN" altLang="en-US" sz="2400"/>
              <a:t>缓慢滴加水合肼（</a:t>
            </a:r>
            <a:r>
              <a:rPr lang="en-US" altLang="zh-CN" sz="2400"/>
              <a:t>2</a:t>
            </a:r>
            <a:r>
              <a:rPr lang="zh-CN" altLang="en-US" sz="2400"/>
              <a:t>-</a:t>
            </a:r>
            <a:r>
              <a:rPr lang="en-US" altLang="zh-CN" sz="2400"/>
              <a:t>4 </a:t>
            </a:r>
            <a:r>
              <a:rPr lang="zh-CN" altLang="en-US" sz="2400"/>
              <a:t>滴</a:t>
            </a:r>
            <a:r>
              <a:rPr lang="en-US" altLang="zh-CN" sz="2400"/>
              <a:t>/s</a:t>
            </a:r>
            <a:r>
              <a:rPr lang="zh-CN" altLang="en-US" sz="2400"/>
              <a:t>）。 
</a:t>
            </a:r>
            <a:r>
              <a:rPr lang="en-US" altLang="zh-CN" sz="2400"/>
              <a:t>5.</a:t>
            </a:r>
            <a:r>
              <a:rPr lang="zh-CN" altLang="en-US" sz="2400"/>
              <a:t>渐渐沉淀为紫色。继续滴加水合肼。 
</a:t>
            </a:r>
            <a:r>
              <a:rPr lang="en-US" altLang="zh-CN" sz="2400"/>
              <a:t>6.</a:t>
            </a:r>
            <a:r>
              <a:rPr lang="zh-CN" altLang="en-US" sz="2400"/>
              <a:t>搅拌 </a:t>
            </a:r>
            <a:r>
              <a:rPr lang="en-US" altLang="zh-CN" sz="2400"/>
              <a:t>10min</a:t>
            </a:r>
            <a:r>
              <a:rPr lang="zh-CN" altLang="en-US" sz="2400"/>
              <a:t>。停止加热。 
</a:t>
            </a:r>
            <a:r>
              <a:rPr lang="en-US" altLang="zh-CN" sz="2400"/>
              <a:t>7.</a:t>
            </a:r>
            <a:r>
              <a:rPr lang="zh-CN" altLang="en-US" sz="2400"/>
              <a:t>静置至温度 </a:t>
            </a:r>
            <a:r>
              <a:rPr lang="en-US" altLang="zh-CN" sz="2400"/>
              <a:t>25 </a:t>
            </a:r>
            <a:r>
              <a:rPr lang="zh-CN" altLang="en-US" sz="2400"/>
              <a:t>度以下，出料。 
</a:t>
            </a:r>
            <a:r>
              <a:rPr lang="en-US" altLang="zh-CN" sz="2400"/>
              <a:t>8.</a:t>
            </a:r>
            <a:r>
              <a:rPr lang="zh-CN" altLang="en-US" sz="2400"/>
              <a:t>抽滤 </a:t>
            </a:r>
            <a:r>
              <a:rPr lang="en-US" altLang="zh-CN" sz="2400"/>
              <a:t>4 </a:t>
            </a:r>
            <a:r>
              <a:rPr lang="zh-CN" altLang="en-US" sz="2400"/>
              <a:t>次以上，</a:t>
            </a:r>
            <a:r>
              <a:rPr lang="en-US" altLang="zh-CN" sz="2400"/>
              <a:t>20ml </a:t>
            </a:r>
            <a:r>
              <a:rPr lang="zh-CN" altLang="en-US" sz="2400"/>
              <a:t>蒸馏水洗涤 </a:t>
            </a:r>
            <a:r>
              <a:rPr lang="en-US" altLang="zh-CN" sz="2400"/>
              <a:t>20ml </a:t>
            </a:r>
            <a:r>
              <a:rPr lang="zh-CN" altLang="en-US" sz="2400"/>
              <a:t>乙醇洗涤。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6" name="图片 5" descr="upload_post_object_v2_23069116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604" y="1641869"/>
            <a:ext cx="3394556" cy="2749826"/>
          </a:xfrm>
          <a:prstGeom prst="rect">
            <a:avLst/>
          </a:prstGeom>
        </p:spPr>
      </p:pic>
      <p:pic>
        <p:nvPicPr>
          <p:cNvPr id="7" name="图片 6" descr="upload_post_object_v2_32819758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408" y="3645404"/>
            <a:ext cx="4501842" cy="3212661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0738"/>
            <a:ext cx="10515600" cy="1325563"/>
          </a:xfrm>
        </p:spPr>
        <p:txBody>
          <a:bodyPr/>
          <a:p>
            <a:r>
              <a:rPr lang="en-US" altLang="zh-CN"/>
              <a:t>3,NH4CUNT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24781923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794" y="1586356"/>
            <a:ext cx="3718700" cy="5271709"/>
          </a:xfrm>
          <a:prstGeom prst="rect">
            <a:avLst/>
          </a:prstGeom>
        </p:spPr>
      </p:pic>
      <p:pic>
        <p:nvPicPr>
          <p:cNvPr id="4" name="图片 3" descr="upload_post_object_v2_7379088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03" y="586200"/>
            <a:ext cx="3007858" cy="5685339"/>
          </a:xfrm>
          <a:prstGeom prst="rect">
            <a:avLst/>
          </a:prstGeom>
        </p:spPr>
      </p:pic>
      <p:pic>
        <p:nvPicPr>
          <p:cNvPr id="5" name="图片 4" descr="upload_post_object_v2_1812117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261" y="0"/>
            <a:ext cx="375900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标题 104865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</a:t>
            </a:r>
            <a:r>
              <a:rPr lang="en-US" altLang="zh-CN"/>
              <a:t>,</a:t>
            </a:r>
            <a:r>
              <a:rPr lang="zh-CN" altLang="zh-CN"/>
              <a:t>肼</a:t>
            </a:r>
            <a:r>
              <a:rPr lang="zh-CN" altLang="zh-CN"/>
              <a:t>基四唑</a:t>
            </a:r>
            <a:r>
              <a:rPr lang="en-US" altLang="zh-CN"/>
              <a:t>(</a:t>
            </a:r>
            <a:r>
              <a:rPr lang="en-US" altLang="zh-CN"/>
              <a:t>5</a:t>
            </a:r>
            <a:r>
              <a:rPr lang="en-US" altLang="zh-CN"/>
              <a:t>-</a:t>
            </a:r>
            <a:r>
              <a:rPr lang="en-US" altLang="zh-CN"/>
              <a:t>H</a:t>
            </a:r>
            <a:r>
              <a:rPr lang="en-US" altLang="zh-CN"/>
              <a:t>T</a:t>
            </a:r>
            <a:r>
              <a:rPr lang="en-US" altLang="zh-CN"/>
              <a:t>)</a:t>
            </a:r>
            <a:r>
              <a:rPr lang="zh-CN" altLang="zh-CN"/>
              <a:t>的合成</a:t>
            </a:r>
            <a:endParaRPr lang="zh-CN"/>
          </a:p>
        </p:txBody>
      </p:sp>
      <p:pic>
        <p:nvPicPr>
          <p:cNvPr id="2097159" name="图片 2097158"/>
          <p:cNvPicPr/>
          <p:nvPr/>
        </p:nvPicPr>
        <p:blipFill>
          <a:blip r:embed="rId1"/>
          <a:stretch>
            <a:fillRect/>
          </a:stretch>
        </p:blipFill>
        <p:spPr>
          <a:xfrm rot="21597802">
            <a:off x="1292173" y="1320237"/>
            <a:ext cx="8988450" cy="5468113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upload_post_object_v2_6429283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95" y="365114"/>
            <a:ext cx="7727439" cy="5213114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927300" y="5880800"/>
            <a:ext cx="6096131" cy="977265"/>
          </a:xfrm>
          <a:prstGeom prst="rect">
            <a:avLst/>
          </a:prstGeom>
        </p:spPr>
        <p:txBody>
          <a:bodyPr rtlCol="0">
            <a:noAutofit/>
          </a:bodyPr>
          <a:p>
            <a:r>
              <a:rPr lang="zh-CN" altLang="en-US" sz="2400"/>
              <a:t>氢氧化铜沉淀反应示意图。</a:t>
            </a:r>
            <a:endParaRPr lang="zh-CN" altLang="en-US" sz="2400"/>
          </a:p>
          <a:p>
            <a:r>
              <a:rPr lang="zh-CN" altLang="en-US" sz="2400"/>
              <a:t>素材来自柑橘柠檬实验室。</a:t>
            </a:r>
            <a:endParaRPr lang="zh-CN" altLang="en-US" sz="24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4,TATP</a:t>
            </a:r>
            <a:r>
              <a:rPr lang="zh-CN" altLang="en-US"/>
              <a:t>的合成方法</a:t>
            </a:r>
            <a:endParaRPr lang="zh-CN" altLang="en-US"/>
          </a:p>
        </p:txBody>
      </p:sp>
      <p:pic>
        <p:nvPicPr>
          <p:cNvPr id="3" name="图片 2" descr="upload_post_object_v2_12402490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8486" y="1567789"/>
            <a:ext cx="7034942" cy="5290277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第</a:t>
            </a:r>
            <a:r>
              <a:rPr lang="en-US" altLang="zh-CN"/>
              <a:t>9</a:t>
            </a:r>
            <a:r>
              <a:rPr lang="zh-CN" altLang="en-US"/>
              <a:t>章</a:t>
            </a:r>
            <a:br>
              <a:rPr lang="zh-CN" altLang="en-US"/>
            </a:br>
            <a:r>
              <a:rPr lang="zh-CN" altLang="en-US"/>
              <a:t>单章讲解部分</a:t>
            </a:r>
            <a:br>
              <a:rPr lang="zh-CN" altLang="en-US"/>
            </a:br>
            <a:endParaRPr lang="zh-CN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1,Cl</a:t>
            </a:r>
            <a:r>
              <a:rPr lang="zh-CN" altLang="en-US"/>
              <a:t>-</a:t>
            </a:r>
            <a:r>
              <a:rPr lang="en-US" altLang="zh-CN"/>
              <a:t>20</a:t>
            </a:r>
            <a:r>
              <a:rPr lang="zh-CN" altLang="en-US"/>
              <a:t>的多种合成方法</a:t>
            </a:r>
            <a:endParaRPr lang="zh-CN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 descr="upload_post_object_v2_16386638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431" y="625652"/>
            <a:ext cx="6789438" cy="5697913"/>
          </a:xfrm>
          <a:prstGeom prst="rect">
            <a:avLst/>
          </a:prstGeom>
        </p:spPr>
      </p:pic>
      <p:pic>
        <p:nvPicPr>
          <p:cNvPr id="8" name="图片 7" descr="upload_post_object_v2_30182212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083" y="4238118"/>
            <a:ext cx="5596262" cy="2085515"/>
          </a:xfrm>
          <a:prstGeom prst="rect">
            <a:avLst/>
          </a:prstGeom>
        </p:spPr>
      </p:pic>
      <p:pic>
        <p:nvPicPr>
          <p:cNvPr id="9" name="图片 8" descr="upload_post_object_v2_19672045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176" y="625630"/>
            <a:ext cx="3403428" cy="2975277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upload_post_object_v2_10365460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000" y="0"/>
            <a:ext cx="5524108" cy="6858000"/>
          </a:xfrm>
          <a:prstGeom prst="rect">
            <a:avLst/>
          </a:prstGeom>
        </p:spPr>
      </p:pic>
      <p:pic>
        <p:nvPicPr>
          <p:cNvPr id="6" name="图片 5" descr="upload_post_object_v2_38603624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22" y="5252307"/>
            <a:ext cx="1021676" cy="1509547"/>
          </a:xfrm>
          <a:prstGeom prst="rect">
            <a:avLst/>
          </a:prstGeom>
        </p:spPr>
      </p:pic>
      <p:pic>
        <p:nvPicPr>
          <p:cNvPr id="7" name="图片 6" descr="upload_post_object_v2_34163214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929" y="956800"/>
            <a:ext cx="6090101" cy="560417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Cl</a:t>
            </a:r>
            <a:r>
              <a:rPr lang="zh-CN" altLang="en-US"/>
              <a:t>-</a:t>
            </a:r>
            <a:r>
              <a:rPr lang="en-US" altLang="zh-CN"/>
              <a:t>20</a:t>
            </a:r>
            <a:endParaRPr lang="zh-CN" altLang="en-US"/>
          </a:p>
        </p:txBody>
      </p:sp>
      <p:pic>
        <p:nvPicPr>
          <p:cNvPr id="5" name="图片 4" descr="upload_post_object_v2_4204828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90573"/>
            <a:ext cx="12192000" cy="4282001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HNIW</a:t>
            </a:r>
            <a:endParaRPr lang="zh-CN" altLang="en-US"/>
          </a:p>
        </p:txBody>
      </p:sp>
      <p:pic>
        <p:nvPicPr>
          <p:cNvPr id="8" name="图片 7" descr="upload_post_object_v2_38581956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19008"/>
            <a:ext cx="12192000" cy="4020504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upload_post_object_v2_11767167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069" y="0"/>
            <a:ext cx="4633238" cy="6845707"/>
          </a:xfrm>
          <a:prstGeom prst="rect">
            <a:avLst/>
          </a:prstGeom>
        </p:spPr>
      </p:pic>
      <p:pic>
        <p:nvPicPr>
          <p:cNvPr id="4" name="图片 3" descr="upload_post_object_v2_2961587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414" y="1320156"/>
            <a:ext cx="5632722" cy="4205659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3048065" y="3922443"/>
            <a:ext cx="6096131" cy="977265"/>
          </a:xfrm>
          <a:prstGeom prst="rect">
            <a:avLst/>
          </a:prstGeom>
        </p:spPr>
        <p:txBody>
          <a:bodyPr rtlCol="0">
            <a:noAutofit/>
          </a:bodyPr>
          <a:p>
            <a:endParaRPr lang="zh-CN" altLang="en-US" sz="24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048065" y="4903054"/>
            <a:ext cx="6096131" cy="977265"/>
          </a:xfrm>
          <a:prstGeom prst="rect">
            <a:avLst/>
          </a:prstGeom>
        </p:spPr>
        <p:txBody>
          <a:bodyPr rtlCol="0">
            <a:noAutofit/>
          </a:bodyPr>
          <a:p>
            <a:endParaRPr lang="zh-CN" altLang="en-US" sz="24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2,DNTF</a:t>
            </a:r>
            <a:r>
              <a:rPr lang="zh-CN" altLang="en-US"/>
              <a:t>的合成路线</a:t>
            </a:r>
            <a:endParaRPr lang="zh-CN" altLang="en-US"/>
          </a:p>
        </p:txBody>
      </p:sp>
      <p:pic>
        <p:nvPicPr>
          <p:cNvPr id="3" name="图片 2" descr="upload_post_object_v2_23374135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103" y="1690573"/>
            <a:ext cx="5881563" cy="4503646"/>
          </a:xfrm>
          <a:prstGeom prst="rect">
            <a:avLst/>
          </a:prstGeom>
        </p:spPr>
      </p:pic>
      <p:pic>
        <p:nvPicPr>
          <p:cNvPr id="4" name="图片 3" descr="upload_post_object_v2_11483740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021" y="2232143"/>
            <a:ext cx="5230914" cy="39620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5,</a:t>
            </a:r>
            <a:r>
              <a:rPr lang="zh-CN" altLang="en-US"/>
              <a:t>肼基双四唑</a:t>
            </a:r>
            <a:r>
              <a:rPr lang="en-US" altLang="zh-CN"/>
              <a:t>(HBT)</a:t>
            </a:r>
            <a:r>
              <a:rPr lang="zh-CN" altLang="en-US"/>
              <a:t>的合成</a:t>
            </a:r>
            <a:endParaRPr lang="zh-CN" altLang="en-US"/>
          </a:p>
        </p:txBody>
      </p:sp>
      <p:pic>
        <p:nvPicPr>
          <p:cNvPr id="3" name="图片 2" descr="upload_post_object_v2_23495506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055" y="2099440"/>
            <a:ext cx="6156459" cy="2360301"/>
          </a:xfrm>
          <a:prstGeom prst="rect">
            <a:avLst/>
          </a:prstGeom>
        </p:spPr>
      </p:pic>
      <p:pic>
        <p:nvPicPr>
          <p:cNvPr id="4" name="图片 3" descr="upload_post_object_v2_1770959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198" y="3118014"/>
            <a:ext cx="5708177" cy="3461333"/>
          </a:xfrm>
          <a:prstGeom prst="rect">
            <a:avLst/>
          </a:prstGeom>
        </p:spPr>
      </p:pic>
      <p:pic>
        <p:nvPicPr>
          <p:cNvPr id="5" name="图片 4" descr="upload_post_object_v2_2302937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499" y="365114"/>
            <a:ext cx="2302785" cy="2529056"/>
          </a:xfrm>
          <a:prstGeom prst="rect">
            <a:avLst/>
          </a:prstGeom>
        </p:spPr>
      </p:pic>
      <p:pic>
        <p:nvPicPr>
          <p:cNvPr id="6" name="图片 5" descr="upload_post_object_v2_39478532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84" y="4669572"/>
            <a:ext cx="4070245" cy="1909673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步制备由丙二腈开始合成</a:t>
            </a:r>
            <a:r>
              <a:rPr lang="en-US" altLang="zh-CN"/>
              <a:t>DATF</a:t>
            </a:r>
            <a:endParaRPr lang="zh-CN" altLang="en-US"/>
          </a:p>
        </p:txBody>
      </p:sp>
      <p:pic>
        <p:nvPicPr>
          <p:cNvPr id="3" name="图片 2" descr="upload_post_object_v2_4162138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862" y="2063178"/>
            <a:ext cx="11450538" cy="4082987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upload_post_object_v2_1058884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405" y="0"/>
            <a:ext cx="7926487" cy="6760793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3048065" y="3432138"/>
            <a:ext cx="6096131" cy="977265"/>
          </a:xfrm>
          <a:prstGeom prst="rect">
            <a:avLst/>
          </a:prstGeom>
        </p:spPr>
        <p:txBody>
          <a:bodyPr rtlCol="0">
            <a:noAutofit/>
          </a:bodyPr>
          <a:p>
            <a:endParaRPr lang="zh-CN" altLang="en-US" sz="2400"/>
          </a:p>
        </p:txBody>
      </p:sp>
      <p:pic>
        <p:nvPicPr>
          <p:cNvPr id="6" name="图片 5" descr="upload_post_object_v2_12788533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305" y="986790"/>
            <a:ext cx="4009390" cy="489077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步氧化</a:t>
            </a:r>
            <a:r>
              <a:rPr lang="en-US" altLang="zh-CN"/>
              <a:t>DATF</a:t>
            </a:r>
            <a:r>
              <a:rPr lang="zh-CN" altLang="en-US"/>
              <a:t>制备</a:t>
            </a:r>
            <a:r>
              <a:rPr lang="en-US" altLang="zh-CN"/>
              <a:t>DNTF</a:t>
            </a:r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838095" y="1916711"/>
            <a:ext cx="2653615" cy="4646115"/>
          </a:xfrm>
          <a:prstGeom prst="rect">
            <a:avLst/>
          </a:prstGeom>
        </p:spPr>
        <p:txBody>
          <a:bodyPr rtlCol="0">
            <a:noAutofit/>
          </a:bodyPr>
          <a:p>
            <a:r>
              <a:rPr lang="en-US" altLang="zh-CN" sz="2400"/>
              <a:t>27g
DATF </a:t>
            </a:r>
            <a:r>
              <a:rPr lang="zh-CN" altLang="en-US" sz="2400"/>
              <a:t>粗品溶于</a:t>
            </a:r>
            <a:r>
              <a:rPr lang="en-US" altLang="zh-CN" sz="2400"/>
              <a:t>20mL</a:t>
            </a:r>
            <a:r>
              <a:rPr lang="zh-CN" altLang="en-US" sz="2400"/>
              <a:t>浓</a:t>
            </a:r>
            <a:r>
              <a:rPr lang="en-US" altLang="zh-CN" sz="2400"/>
              <a:t>H2SO4</a:t>
            </a:r>
            <a:r>
              <a:rPr lang="zh-CN" altLang="en-US" sz="2400"/>
              <a:t>中，将溶液置于冰水浴中，然后在搅拌下缓慢滴加</a:t>
            </a:r>
            <a:r>
              <a:rPr lang="en-US" altLang="zh-CN" sz="2400"/>
              <a:t>25 mL H2O2</a:t>
            </a:r>
            <a:r>
              <a:rPr lang="zh-CN" altLang="en-US" sz="2400"/>
              <a:t>和 </a:t>
            </a:r>
            <a:r>
              <a:rPr lang="en-US" altLang="zh-CN" sz="2400"/>
              <a:t>20 g (NH4)2S2O8</a:t>
            </a:r>
            <a:r>
              <a:rPr lang="zh-CN" altLang="en-US" sz="2400"/>
              <a:t>的混合溶液 滴加完毕后在</a:t>
            </a:r>
            <a:r>
              <a:rPr lang="en-US" altLang="zh-CN" sz="2400"/>
              <a:t>40℃</a:t>
            </a:r>
            <a:r>
              <a:rPr lang="zh-CN" altLang="en-US" sz="2400"/>
              <a:t>下搅拌</a:t>
            </a:r>
            <a:r>
              <a:rPr lang="en-US" altLang="zh-CN" sz="2400"/>
              <a:t>1h </a:t>
            </a:r>
            <a:r>
              <a:rPr lang="zh-CN" altLang="en-US" sz="2400"/>
              <a:t>过滤，得到 </a:t>
            </a:r>
            <a:r>
              <a:rPr lang="en-US" altLang="zh-CN" sz="2400"/>
              <a:t>DNTF</a:t>
            </a:r>
            <a:r>
              <a:rPr lang="zh-CN" altLang="en-US" sz="2400"/>
              <a:t>粗品</a:t>
            </a:r>
            <a:r>
              <a:rPr lang="en-US" altLang="zh-CN" sz="2400"/>
              <a:t>;</a:t>
            </a:r>
            <a:endParaRPr lang="zh-CN" altLang="en-US" sz="2400"/>
          </a:p>
        </p:txBody>
      </p:sp>
      <p:pic>
        <p:nvPicPr>
          <p:cNvPr id="4" name="图片 3" descr="upload_post_object_v2_11317088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702" y="1351485"/>
            <a:ext cx="6805880" cy="521141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3,FTDO</a:t>
            </a:r>
            <a:r>
              <a:rPr lang="zh-CN" altLang="en-US"/>
              <a:t>的合成路线讲解专题</a:t>
            </a:r>
            <a:endParaRPr lang="zh-CN" altLang="en-US"/>
          </a:p>
        </p:txBody>
      </p:sp>
      <p:pic>
        <p:nvPicPr>
          <p:cNvPr id="3" name="图片 2" descr="upload_post_object_v2_9260417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95" y="2022945"/>
            <a:ext cx="6014885" cy="3859238"/>
          </a:xfrm>
          <a:prstGeom prst="rect">
            <a:avLst/>
          </a:prstGeom>
        </p:spPr>
      </p:pic>
      <p:pic>
        <p:nvPicPr>
          <p:cNvPr id="4" name="图片 3" descr="upload_post_object_v2_28619439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110" y="2022475"/>
            <a:ext cx="4548505" cy="380238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upload_post_object_v2_9608345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95" y="0"/>
            <a:ext cx="4510871" cy="3230091"/>
          </a:xfrm>
          <a:prstGeom prst="rect">
            <a:avLst/>
          </a:prstGeom>
        </p:spPr>
      </p:pic>
      <p:pic>
        <p:nvPicPr>
          <p:cNvPr id="6" name="图片 5" descr="upload_post_object_v2_36379514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95" y="3271537"/>
            <a:ext cx="4589507" cy="3366837"/>
          </a:xfrm>
          <a:prstGeom prst="rect">
            <a:avLst/>
          </a:prstGeom>
        </p:spPr>
      </p:pic>
      <p:pic>
        <p:nvPicPr>
          <p:cNvPr id="7" name="图片 6" descr="upload_post_object_v2_19606559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486" y="839755"/>
            <a:ext cx="4898855" cy="2390378"/>
          </a:xfrm>
          <a:prstGeom prst="rect">
            <a:avLst/>
          </a:prstGeom>
        </p:spPr>
      </p:pic>
      <p:pic>
        <p:nvPicPr>
          <p:cNvPr id="8" name="图片 7" descr="upload_post_object_v2_28917703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551" y="3271645"/>
            <a:ext cx="6026074" cy="3328144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4,</a:t>
            </a:r>
            <a:r>
              <a:rPr lang="zh-CN" altLang="en-US"/>
              <a:t>合成</a:t>
            </a:r>
            <a:r>
              <a:rPr lang="en-US" altLang="zh-CN"/>
              <a:t>DNAFO(10000m/s)</a:t>
            </a:r>
            <a:endParaRPr lang="zh-CN" altLang="en-US"/>
          </a:p>
        </p:txBody>
      </p:sp>
      <p:pic>
        <p:nvPicPr>
          <p:cNvPr id="3" name="图片 2" descr="upload_post_object_v2_37232671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09463"/>
            <a:ext cx="7114690" cy="3128242"/>
          </a:xfrm>
          <a:prstGeom prst="rect">
            <a:avLst/>
          </a:prstGeom>
        </p:spPr>
      </p:pic>
      <p:pic>
        <p:nvPicPr>
          <p:cNvPr id="4" name="图片 3" descr="upload_post_object_v2_15750743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578" y="1512429"/>
            <a:ext cx="4623934" cy="3322392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upload_post_object_v2_40541297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8526" y="0"/>
            <a:ext cx="6970987" cy="4301673"/>
          </a:xfrm>
          <a:prstGeom prst="rect">
            <a:avLst/>
          </a:prstGeom>
        </p:spPr>
      </p:pic>
      <p:pic>
        <p:nvPicPr>
          <p:cNvPr id="4" name="图片 3" descr="upload_post_object_v2_29924915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28" y="4301613"/>
            <a:ext cx="5877735" cy="2458301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upload_post_object_v2_26890936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874" y="178508"/>
            <a:ext cx="4755737" cy="3723103"/>
          </a:xfrm>
          <a:prstGeom prst="rect">
            <a:avLst/>
          </a:prstGeom>
        </p:spPr>
      </p:pic>
      <p:pic>
        <p:nvPicPr>
          <p:cNvPr id="5" name="图片 4" descr="upload_post_object_v2_25507915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76" y="4161822"/>
            <a:ext cx="5019979" cy="2368727"/>
          </a:xfrm>
          <a:prstGeom prst="rect">
            <a:avLst/>
          </a:prstGeom>
        </p:spPr>
      </p:pic>
      <p:pic>
        <p:nvPicPr>
          <p:cNvPr id="6" name="图片 5" descr="upload_post_object_v2_3179338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74" y="475288"/>
            <a:ext cx="5699289" cy="3426236"/>
          </a:xfrm>
          <a:prstGeom prst="rect">
            <a:avLst/>
          </a:prstGeom>
        </p:spPr>
      </p:pic>
      <p:pic>
        <p:nvPicPr>
          <p:cNvPr id="7" name="图片 6" descr="upload_post_object_v2_6086633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63" y="3901524"/>
            <a:ext cx="5011743" cy="2687319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专题讲解</a:t>
            </a:r>
            <a:r>
              <a:rPr lang="en-US" altLang="zh-CN"/>
              <a:t>:TKX</a:t>
            </a:r>
            <a:r>
              <a:rPr lang="zh-CN" altLang="en-US"/>
              <a:t>-</a:t>
            </a:r>
            <a:r>
              <a:rPr lang="en-US" altLang="zh-CN"/>
              <a:t>50</a:t>
            </a:r>
            <a:endParaRPr lang="zh-CN" altLang="en-US"/>
          </a:p>
        </p:txBody>
      </p:sp>
      <p:pic>
        <p:nvPicPr>
          <p:cNvPr id="3" name="图片 2" descr="upload_post_object_v2_40999826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3482" y="218600"/>
            <a:ext cx="7038453" cy="6420538"/>
          </a:xfrm>
          <a:prstGeom prst="rect">
            <a:avLst/>
          </a:prstGeom>
        </p:spPr>
      </p:pic>
      <p:pic>
        <p:nvPicPr>
          <p:cNvPr id="4" name="图片 3" descr="upload_post_object_v2_16284967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34" y="2342671"/>
            <a:ext cx="4911202" cy="279243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upload_post_object_v2_2154068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" y="0"/>
            <a:ext cx="6481974" cy="2971693"/>
          </a:xfrm>
          <a:prstGeom prst="rect">
            <a:avLst/>
          </a:prstGeom>
        </p:spPr>
      </p:pic>
      <p:pic>
        <p:nvPicPr>
          <p:cNvPr id="4" name="图片 3" descr="upload_post_object_v2_37960952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578"/>
            <a:ext cx="5573104" cy="3924261"/>
          </a:xfrm>
          <a:prstGeom prst="rect">
            <a:avLst/>
          </a:prstGeom>
        </p:spPr>
      </p:pic>
      <p:pic>
        <p:nvPicPr>
          <p:cNvPr id="5" name="图片 4" descr="upload_post_object_v2_18280720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74" y="0"/>
            <a:ext cx="5754761" cy="2160010"/>
          </a:xfrm>
          <a:prstGeom prst="rect">
            <a:avLst/>
          </a:prstGeom>
        </p:spPr>
      </p:pic>
      <p:pic>
        <p:nvPicPr>
          <p:cNvPr id="6" name="图片 5" descr="upload_post_object_v2_36837408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368" y="2616381"/>
            <a:ext cx="5325472" cy="2113101"/>
          </a:xfrm>
          <a:prstGeom prst="rect">
            <a:avLst/>
          </a:prstGeom>
        </p:spPr>
      </p:pic>
      <p:pic>
        <p:nvPicPr>
          <p:cNvPr id="7" name="图片 6" descr="upload_post_object_v2_12491922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469" y="4729486"/>
            <a:ext cx="5075116" cy="20681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1847</Words>
  <Application>WPS Office WWO_wpscloud_20241111214306-447e07b652</Application>
  <PresentationFormat/>
  <Paragraphs>208</Paragraphs>
  <Slides>101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101</vt:i4>
      </vt:variant>
    </vt:vector>
  </HeadingPairs>
  <TitlesOfParts>
    <vt:vector size="108" baseType="lpstr">
      <vt:lpstr>Arial</vt:lpstr>
      <vt:lpstr>宋体</vt:lpstr>
      <vt:lpstr>Wingdings</vt:lpstr>
      <vt:lpstr>汉仪书宋二KW</vt:lpstr>
      <vt:lpstr>Kingsoft Confetti</vt:lpstr>
      <vt:lpstr>Calibri Light</vt:lpstr>
      <vt:lpstr>Office 主题</vt:lpstr>
      <vt:lpstr>含能材料的合成以及性能 含能材料合成学及其工艺学</vt:lpstr>
      <vt:lpstr>预备节、两种强力硝化剂的合成</vt:lpstr>
      <vt:lpstr>含能材料的类型:</vt:lpstr>
      <vt:lpstr>PowerPoint 演示文稿</vt:lpstr>
      <vt:lpstr>1,氨基四氮唑(5-AT)的合成</vt:lpstr>
      <vt:lpstr>2,硝基四唑钠(NaNT)的合成</vt:lpstr>
      <vt:lpstr>3,偶氮四唑钠(SZT)的合成</vt:lpstr>
      <vt:lpstr>4,肼基四唑(5-HT)的合成</vt:lpstr>
      <vt:lpstr>5,肼基双四唑(HBT)的合成</vt:lpstr>
      <vt:lpstr>6,偶氮四唑四氨合铜的合成</vt:lpstr>
      <vt:lpstr>7，肼基三唑类化合物</vt:lpstr>
      <vt:lpstr>8,LLM-116的合成</vt:lpstr>
      <vt:lpstr>9,TAGZT 的合成</vt:lpstr>
      <vt:lpstr>10,硝酸二铵基唑氮合钙Ca(CH₃N₅)₂(NO₃)₂ 0</vt:lpstr>
      <vt:lpstr>11,MAD-X1的合成</vt:lpstr>
      <vt:lpstr>12,ZnZT偶氮锌盐的合成</vt:lpstr>
      <vt:lpstr>第2章 嗪类高能化合物的合成</vt:lpstr>
      <vt:lpstr>1,苯并四嗪多硝基化合物的合成。</vt:lpstr>
      <vt:lpstr>PowerPoint 演示文稿</vt:lpstr>
      <vt:lpstr>PowerPoint 演示文稿</vt:lpstr>
      <vt:lpstr>PowerPoint 演示文稿</vt:lpstr>
      <vt:lpstr>2,苯并四嗪的合成</vt:lpstr>
      <vt:lpstr>PowerPoint 演示文稿</vt:lpstr>
      <vt:lpstr>PowerPoint 演示文稿</vt:lpstr>
      <vt:lpstr>PowerPoint 演示文稿</vt:lpstr>
      <vt:lpstr>3,二氨基二硝基吡嗪一氧化物(LLM-105)</vt:lpstr>
      <vt:lpstr>PowerPoint 演示文稿</vt:lpstr>
      <vt:lpstr>第3章 呋咱类高能化合物的合成。 </vt:lpstr>
      <vt:lpstr>1,六硝基高氮化合物(HHTTD)的合成</vt:lpstr>
      <vt:lpstr>PowerPoint 演示文稿</vt:lpstr>
      <vt:lpstr>2,ANF的合成</vt:lpstr>
      <vt:lpstr>3,DNAzF的合成</vt:lpstr>
      <vt:lpstr>4,DAAzF的合成</vt:lpstr>
      <vt:lpstr>5,二硝基苯并氧化呋咱的合成</vt:lpstr>
      <vt:lpstr>PowerPoint 演示文稿</vt:lpstr>
      <vt:lpstr>6,NOTO的合成</vt:lpstr>
      <vt:lpstr>7,二硝基偶氮氧化呋咱（DNOAF)合成</vt:lpstr>
      <vt:lpstr>PowerPoint 演示文稿</vt:lpstr>
      <vt:lpstr>8,ANBDF的合成</vt:lpstr>
      <vt:lpstr>第4章 硝胺类含能材料</vt:lpstr>
      <vt:lpstr>1,环四亚甲基四硝胺(HMX)的合成</vt:lpstr>
      <vt:lpstr>硝酰胺小分子缩合示意图</vt:lpstr>
      <vt:lpstr>2,四硝基甘脲(TNGU)的合成</vt:lpstr>
      <vt:lpstr>3,三硝基氮杂环己酮(K-6)的合成</vt:lpstr>
      <vt:lpstr>4,二硝基四氧杂异伍兹烷(TEX)的合成</vt:lpstr>
      <vt:lpstr>PowerPoint 演示文稿</vt:lpstr>
      <vt:lpstr>5,HHTDD四硝基产物的合成</vt:lpstr>
      <vt:lpstr>6,TDCD的合成</vt:lpstr>
      <vt:lpstr>7,氨基脲硝酸盐的合成</vt:lpstr>
      <vt:lpstr>8,DNNC的合成</vt:lpstr>
      <vt:lpstr>9,ADN的合成</vt:lpstr>
      <vt:lpstr>10,HNA的合成</vt:lpstr>
      <vt:lpstr>PowerPoint 演示文稿</vt:lpstr>
      <vt:lpstr>PowerPoint 演示文稿</vt:lpstr>
      <vt:lpstr>11,FOX-12的合成</vt:lpstr>
      <vt:lpstr>12,FOX-7的合成</vt:lpstr>
      <vt:lpstr>PowerPoint 演示文稿</vt:lpstr>
      <vt:lpstr>第5章 硝酸酯类合能材料</vt:lpstr>
      <vt:lpstr>1,ETN丁四醇四硝酸酯的合成</vt:lpstr>
      <vt:lpstr>2,季戊四醇四硝酸酯(PETN)的合成。</vt:lpstr>
      <vt:lpstr>3,硝化甘油(NG)的合成</vt:lpstr>
      <vt:lpstr>第6章 叠氮类含能材料 </vt:lpstr>
      <vt:lpstr>1,叠氮化钠(NaN3)的合成</vt:lpstr>
      <vt:lpstr>2,叠氮化铅的合成</vt:lpstr>
      <vt:lpstr>3,多种有机叠氮化合物的合成</vt:lpstr>
      <vt:lpstr>PowerPoint 演示文稿</vt:lpstr>
      <vt:lpstr>PowerPoint 演示文稿</vt:lpstr>
      <vt:lpstr>第7章 芳香含能化合物的合成 </vt:lpstr>
      <vt:lpstr>1,三氨基三硝基苯(TATB)的合成</vt:lpstr>
      <vt:lpstr>2,三硝基甲苯(TNT)的合成。</vt:lpstr>
      <vt:lpstr>3,TKX-55的合成</vt:lpstr>
      <vt:lpstr>PowerPoint 演示文稿</vt:lpstr>
      <vt:lpstr>4,三硝基苯酚(TNP)的合成</vt:lpstr>
      <vt:lpstr>5,化合物三的合成</vt:lpstr>
      <vt:lpstr>6,ADNBF的合成</vt:lpstr>
      <vt:lpstr>第8章 配合物专题</vt:lpstr>
      <vt:lpstr>1, 高氯酸三碳酰肼合锌 的合成</vt:lpstr>
      <vt:lpstr>2,硝酸肼镍（NHN）的合成。</vt:lpstr>
      <vt:lpstr>3,NH4CUNT的合成</vt:lpstr>
      <vt:lpstr>PowerPoint 演示文稿</vt:lpstr>
      <vt:lpstr>4,TATP的合成方法</vt:lpstr>
      <vt:lpstr>第9章 单章讲解部分 </vt:lpstr>
      <vt:lpstr>1,Cl-20的多种合成方法</vt:lpstr>
      <vt:lpstr>PowerPoint 演示文稿</vt:lpstr>
      <vt:lpstr>PowerPoint 演示文稿</vt:lpstr>
      <vt:lpstr>Cl-20</vt:lpstr>
      <vt:lpstr>HNIW</vt:lpstr>
      <vt:lpstr>PowerPoint 演示文稿</vt:lpstr>
      <vt:lpstr>2,DNTF的合成路线</vt:lpstr>
      <vt:lpstr>第1步制备由丙二腈开始合成DATF</vt:lpstr>
      <vt:lpstr>PowerPoint 演示文稿</vt:lpstr>
      <vt:lpstr>第2步氧化DATF制备DNTF</vt:lpstr>
      <vt:lpstr>3,FTDO的合成路线讲解专题</vt:lpstr>
      <vt:lpstr>PowerPoint 演示文稿</vt:lpstr>
      <vt:lpstr>4,合成DNAFO(10000m/s)</vt:lpstr>
      <vt:lpstr>PowerPoint 演示文稿</vt:lpstr>
      <vt:lpstr>PowerPoint 演示文稿</vt:lpstr>
      <vt:lpstr>专题讲解:TKX-50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含能材料的合成以及性能 含能材料合成学及其工艺学</dc:title>
  <dc:creator>22101320C</dc:creator>
  <cp:lastModifiedBy/>
  <dcterms:created xsi:type="dcterms:W3CDTF">2024-11-16T02:26:44Z</dcterms:created>
  <dcterms:modified xsi:type="dcterms:W3CDTF">2024-11-16T02:26:44Z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2052-12.9.0.18937</vt:lpwstr>
  </property>
  <property fmtid="{D5CDD505-2E9C-101B-9397-08002B2CF9AE}" pid="3" name="ICV">
    <vt:lpwstr>da39f624dd734a4ea1b305c65e9bf1be_21</vt:lpwstr>
  </property>
</Properties>
</file>